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2" r:id="rId1"/>
  </p:sldMasterIdLst>
  <p:notesMasterIdLst>
    <p:notesMasterId r:id="rId15"/>
  </p:notesMasterIdLst>
  <p:handoutMasterIdLst>
    <p:handoutMasterId r:id="rId16"/>
  </p:handoutMasterIdLst>
  <p:sldIdLst>
    <p:sldId id="278" r:id="rId2"/>
    <p:sldId id="520" r:id="rId3"/>
    <p:sldId id="602" r:id="rId4"/>
    <p:sldId id="513" r:id="rId5"/>
    <p:sldId id="581" r:id="rId6"/>
    <p:sldId id="514" r:id="rId7"/>
    <p:sldId id="523" r:id="rId8"/>
    <p:sldId id="515" r:id="rId9"/>
    <p:sldId id="599" r:id="rId10"/>
    <p:sldId id="600" r:id="rId11"/>
    <p:sldId id="601" r:id="rId12"/>
    <p:sldId id="603" r:id="rId13"/>
    <p:sldId id="604" r:id="rId14"/>
  </p:sldIdLst>
  <p:sldSz cx="12599988" cy="864076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5" userDrawn="1">
          <p15:clr>
            <a:srgbClr val="A4A3A4"/>
          </p15:clr>
        </p15:guide>
        <p15:guide id="2" pos="2488" userDrawn="1">
          <p15:clr>
            <a:srgbClr val="A4A3A4"/>
          </p15:clr>
        </p15:guide>
        <p15:guide id="3" orient="horz" pos="5218">
          <p15:clr>
            <a:srgbClr val="A4A3A4"/>
          </p15:clr>
        </p15:guide>
        <p15:guide id="4" orient="horz" pos="181" userDrawn="1">
          <p15:clr>
            <a:srgbClr val="A4A3A4"/>
          </p15:clr>
        </p15:guide>
        <p15:guide id="5" orient="horz" pos="23" userDrawn="1">
          <p15:clr>
            <a:srgbClr val="A4A3A4"/>
          </p15:clr>
        </p15:guide>
        <p15:guide id="6" pos="7756" userDrawn="1">
          <p15:clr>
            <a:srgbClr val="A4A3A4"/>
          </p15:clr>
        </p15:guide>
        <p15:guide id="7" pos="178">
          <p15:clr>
            <a:srgbClr val="A4A3A4"/>
          </p15:clr>
        </p15:guide>
        <p15:guide id="8" pos="5488" userDrawn="1">
          <p15:clr>
            <a:srgbClr val="A4A3A4"/>
          </p15:clr>
        </p15:guide>
        <p15:guide id="9" orient="horz" pos="5239" userDrawn="1">
          <p15:clr>
            <a:srgbClr val="A4A3A4"/>
          </p15:clr>
        </p15:guide>
        <p15:guide id="10" pos="7779" userDrawn="1">
          <p15:clr>
            <a:srgbClr val="A4A3A4"/>
          </p15:clr>
        </p15:guide>
        <p15:guide id="11" orient="horz" pos="4695" userDrawn="1">
          <p15:clr>
            <a:srgbClr val="A4A3A4"/>
          </p15:clr>
        </p15:guide>
        <p15:guide id="12" orient="horz" pos="35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581F"/>
    <a:srgbClr val="A2C9F4"/>
    <a:srgbClr val="1888B9"/>
    <a:srgbClr val="E7F5FE"/>
    <a:srgbClr val="F8E9FB"/>
    <a:srgbClr val="AE4828"/>
    <a:srgbClr val="CE087E"/>
    <a:srgbClr val="2539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7" autoAdjust="0"/>
    <p:restoredTop sz="97292" autoAdjust="0"/>
  </p:normalViewPr>
  <p:slideViewPr>
    <p:cSldViewPr snapToGrid="0">
      <p:cViewPr varScale="1">
        <p:scale>
          <a:sx n="92" d="100"/>
          <a:sy n="92" d="100"/>
        </p:scale>
        <p:origin x="1566" y="84"/>
      </p:cViewPr>
      <p:guideLst>
        <p:guide orient="horz" pos="635"/>
        <p:guide pos="2488"/>
        <p:guide orient="horz" pos="5218"/>
        <p:guide orient="horz" pos="181"/>
        <p:guide orient="horz" pos="23"/>
        <p:guide pos="7756"/>
        <p:guide pos="178"/>
        <p:guide pos="5488"/>
        <p:guide orient="horz" pos="5239"/>
        <p:guide pos="7779"/>
        <p:guide orient="horz" pos="4695"/>
        <p:guide orient="horz" pos="35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5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5160279209221482E-3"/>
          <c:y val="0.21962232970537382"/>
          <c:w val="0.6616141796212468"/>
          <c:h val="0.4291677108056044"/>
        </c:manualLayout>
      </c:layout>
      <c:pie3DChart>
        <c:varyColors val="1"/>
        <c:ser>
          <c:idx val="0"/>
          <c:order val="0"/>
          <c:tx>
            <c:strRef>
              <c:f>Лист1!$H$6</c:f>
              <c:strCache>
                <c:ptCount val="1"/>
                <c:pt idx="0">
                  <c:v>Информация об имуществе, содержащемся в перечнях государственного и муниципального имущества для субъектов МСП</c:v>
                </c:pt>
              </c:strCache>
            </c:strRef>
          </c:tx>
          <c:dPt>
            <c:idx val="0"/>
            <c:bubble3D val="0"/>
            <c:spPr>
              <a:solidFill>
                <a:schemeClr val="tx1">
                  <a:lumMod val="65000"/>
                  <a:lumOff val="3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4C0D-47C6-858F-9FF4A01A11DC}"/>
              </c:ext>
            </c:extLst>
          </c:dPt>
          <c:dPt>
            <c:idx val="1"/>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3-4C0D-47C6-858F-9FF4A01A11DC}"/>
              </c:ext>
            </c:extLst>
          </c:dPt>
          <c:dPt>
            <c:idx val="2"/>
            <c:bubble3D val="0"/>
            <c:spPr>
              <a:solidFill>
                <a:schemeClr val="accent1">
                  <a:tint val="6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4C0D-47C6-858F-9FF4A01A11DC}"/>
              </c:ext>
            </c:extLst>
          </c:dPt>
          <c:dLbls>
            <c:dLbl>
              <c:idx val="0"/>
              <c:layout>
                <c:manualLayout>
                  <c:x val="7.1886915801583948E-2"/>
                  <c:y val="5.7084970494810587E-4"/>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Narrow" panose="020B0606020202030204" pitchFamily="34" charset="0"/>
                        <a:ea typeface="+mn-ea"/>
                        <a:cs typeface="+mn-cs"/>
                      </a:defRPr>
                    </a:pPr>
                    <a:r>
                      <a:rPr lang="ru-RU" sz="1200" dirty="0"/>
                      <a:t>Федеральное имущество - </a:t>
                    </a:r>
                    <a:r>
                      <a:rPr lang="ru-RU" sz="1200" dirty="0" smtClean="0"/>
                      <a:t>719</a:t>
                    </a:r>
                    <a:endParaRPr lang="ru-RU" sz="1200" dirty="0"/>
                  </a:p>
                </c:rich>
              </c:tx>
              <c:spPr>
                <a:xfrm>
                  <a:off x="2997204" y="500889"/>
                  <a:ext cx="2056005" cy="435110"/>
                </a:xfrm>
                <a:solidFill>
                  <a:sysClr val="window" lastClr="FFFFFF"/>
                </a:solidFill>
                <a:ln w="9525" cap="flat" cmpd="sng" algn="ctr">
                  <a:solidFill>
                    <a:prstClr val="white">
                      <a:lumMod val="50000"/>
                    </a:prst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Narrow" panose="020B0606020202030204" pitchFamily="34" charset="0"/>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77712"/>
                        <a:gd name="adj2" fmla="val 23876"/>
                      </a:avLst>
                    </a:prstGeom>
                    <a:noFill/>
                    <a:ln>
                      <a:noFill/>
                    </a:ln>
                  </c15:spPr>
                  <c15:layout>
                    <c:manualLayout>
                      <c:w val="0.40687107798805117"/>
                      <c:h val="0.14032904809037874"/>
                    </c:manualLayout>
                  </c15:layout>
                </c:ext>
                <c:ext xmlns:c16="http://schemas.microsoft.com/office/drawing/2014/chart" uri="{C3380CC4-5D6E-409C-BE32-E72D297353CC}">
                  <c16:uniqueId val="{00000001-4C0D-47C6-858F-9FF4A01A11DC}"/>
                </c:ext>
              </c:extLst>
            </c:dLbl>
            <c:dLbl>
              <c:idx val="1"/>
              <c:layout>
                <c:manualLayout>
                  <c:x val="0.14919598790728114"/>
                  <c:y val="3.3215712492997394E-3"/>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Narrow" panose="020B0606020202030204" pitchFamily="34" charset="0"/>
                        <a:ea typeface="+mn-ea"/>
                        <a:cs typeface="+mn-cs"/>
                      </a:defRPr>
                    </a:pPr>
                    <a:r>
                      <a:rPr lang="ru-RU" sz="1200" dirty="0"/>
                      <a:t>Государственное (субъектов РФ) имущество -  </a:t>
                    </a:r>
                    <a:r>
                      <a:rPr lang="ru-RU" sz="1200" dirty="0" smtClean="0"/>
                      <a:t>8 040</a:t>
                    </a:r>
                    <a:endParaRPr lang="ru-RU" sz="1200" dirty="0"/>
                  </a:p>
                </c:rich>
              </c:tx>
              <c:spPr>
                <a:xfrm>
                  <a:off x="3657654" y="1023754"/>
                  <a:ext cx="1395555" cy="548943"/>
                </a:xfrm>
                <a:solidFill>
                  <a:sysClr val="window" lastClr="FFFFFF"/>
                </a:solidFill>
                <a:ln w="9525" cap="flat" cmpd="sng" algn="ctr">
                  <a:solidFill>
                    <a:prstClr val="white">
                      <a:lumMod val="50000"/>
                    </a:prst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Narrow" panose="020B0606020202030204" pitchFamily="34" charset="0"/>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15189"/>
                        <a:gd name="adj2" fmla="val -10723"/>
                      </a:avLst>
                    </a:prstGeom>
                    <a:noFill/>
                    <a:ln>
                      <a:noFill/>
                    </a:ln>
                  </c15:spPr>
                  <c15:layout>
                    <c:manualLayout>
                      <c:w val="0.27617206048742793"/>
                      <c:h val="0.21390512477903761"/>
                    </c:manualLayout>
                  </c15:layout>
                </c:ext>
                <c:ext xmlns:c16="http://schemas.microsoft.com/office/drawing/2014/chart" uri="{C3380CC4-5D6E-409C-BE32-E72D297353CC}">
                  <c16:uniqueId val="{00000003-4C0D-47C6-858F-9FF4A01A11DC}"/>
                </c:ext>
              </c:extLst>
            </c:dLbl>
            <c:dLbl>
              <c:idx val="2"/>
              <c:layout>
                <c:manualLayout>
                  <c:x val="0.70126876671840188"/>
                  <c:y val="0.1997198321250348"/>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Narrow" panose="020B0606020202030204" pitchFamily="34" charset="0"/>
                        <a:ea typeface="+mn-ea"/>
                        <a:cs typeface="+mn-cs"/>
                      </a:defRPr>
                    </a:pPr>
                    <a:r>
                      <a:rPr lang="ru-RU" sz="1200" dirty="0"/>
                      <a:t>Муниципальное имущество -  </a:t>
                    </a:r>
                    <a:r>
                      <a:rPr lang="ru-RU" sz="1200" dirty="0" smtClean="0"/>
                      <a:t>33 993</a:t>
                    </a:r>
                    <a:endParaRPr lang="ru-RU" sz="1200" dirty="0"/>
                  </a:p>
                </c:rich>
              </c:tx>
              <c:spPr>
                <a:xfrm>
                  <a:off x="3592514" y="1641731"/>
                  <a:ext cx="1459854" cy="457169"/>
                </a:xfrm>
                <a:solidFill>
                  <a:sysClr val="window" lastClr="FFFFFF"/>
                </a:solidFill>
                <a:ln w="9525" cap="flat" cmpd="sng" algn="ctr">
                  <a:solidFill>
                    <a:prstClr val="white">
                      <a:lumMod val="50000"/>
                    </a:prst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Narrow" panose="020B0606020202030204" pitchFamily="34" charset="0"/>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28866"/>
                        <a:gd name="adj2" fmla="val -41012"/>
                      </a:avLst>
                    </a:prstGeom>
                    <a:noFill/>
                    <a:ln>
                      <a:noFill/>
                    </a:ln>
                  </c15:spPr>
                  <c15:layout>
                    <c:manualLayout>
                      <c:w val="0.27439409323575004"/>
                      <c:h val="0.14744370599498619"/>
                    </c:manualLayout>
                  </c15:layout>
                </c:ext>
                <c:ext xmlns:c16="http://schemas.microsoft.com/office/drawing/2014/chart" uri="{C3380CC4-5D6E-409C-BE32-E72D297353CC}">
                  <c16:uniqueId val="{00000005-4C0D-47C6-858F-9FF4A01A11DC}"/>
                </c:ext>
              </c:extLst>
            </c:dLbl>
            <c:spPr>
              <a:solidFill>
                <a:sysClr val="window" lastClr="FFFFFF"/>
              </a:solidFill>
              <a:ln>
                <a:solidFill>
                  <a:sysClr val="windowText" lastClr="000000"/>
                </a:solidFill>
              </a:ln>
              <a:effectLst/>
            </c:spPr>
            <c:txPr>
              <a:bodyPr rot="0" spcFirstLastPara="1" vertOverflow="clip" horzOverflow="clip" vert="horz" wrap="square" lIns="36576" tIns="18288" rIns="36576" bIns="18288" anchor="ctr" anchorCtr="1">
                <a:spAutoFit/>
              </a:bodyPr>
              <a:lstStyle/>
              <a:p>
                <a:pPr>
                  <a:defRPr sz="1600" b="0" i="0" u="none" strike="noStrike" kern="1200" baseline="0">
                    <a:solidFill>
                      <a:schemeClr val="dk1">
                        <a:lumMod val="65000"/>
                        <a:lumOff val="35000"/>
                      </a:schemeClr>
                    </a:solidFill>
                    <a:latin typeface="Arial Narrow" panose="020B0606020202030204" pitchFamily="34" charset="0"/>
                    <a:ea typeface="+mn-ea"/>
                    <a:cs typeface="+mn-cs"/>
                  </a:defRPr>
                </a:pPr>
                <a:endParaRPr lang="ru-RU"/>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multiLvlStrRef>
              <c:f>Лист1!$F$7:$G$9</c:f>
              <c:multiLvlStrCache>
                <c:ptCount val="3"/>
                <c:lvl>
                  <c:pt idx="0">
                    <c:v>706;</c:v>
                  </c:pt>
                  <c:pt idx="1">
                    <c:v>7 929;</c:v>
                  </c:pt>
                  <c:pt idx="2">
                    <c:v>33 416;</c:v>
                  </c:pt>
                </c:lvl>
                <c:lvl>
                  <c:pt idx="0">
                    <c:v>Федеральное имущество - </c:v>
                  </c:pt>
                  <c:pt idx="1">
                    <c:v>Государственное имущество - </c:v>
                  </c:pt>
                  <c:pt idx="2">
                    <c:v>Муниципальное имущество - </c:v>
                  </c:pt>
                </c:lvl>
              </c:multiLvlStrCache>
            </c:multiLvlStrRef>
          </c:cat>
          <c:val>
            <c:numRef>
              <c:f>Лист1!$H$7:$H$9</c:f>
              <c:numCache>
                <c:formatCode>0%</c:formatCode>
                <c:ptCount val="3"/>
                <c:pt idx="0">
                  <c:v>0.02</c:v>
                </c:pt>
                <c:pt idx="1">
                  <c:v>0.19</c:v>
                </c:pt>
                <c:pt idx="2">
                  <c:v>0.79</c:v>
                </c:pt>
              </c:numCache>
            </c:numRef>
          </c:val>
          <c:extLst>
            <c:ext xmlns:c16="http://schemas.microsoft.com/office/drawing/2014/chart" uri="{C3380CC4-5D6E-409C-BE32-E72D297353CC}">
              <c16:uniqueId val="{00000006-4C0D-47C6-858F-9FF4A01A11DC}"/>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sz="1600">
          <a:latin typeface="Arial Narrow" panose="020B0606020202030204" pitchFamily="34" charset="0"/>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E1D71B2-C074-4B13-AB67-B32509399B4C}" type="datetimeFigureOut">
              <a:rPr lang="ru-RU" smtClean="0"/>
              <a:pPr/>
              <a:t>13.06.2017</a:t>
            </a:fld>
            <a:endParaRPr lang="ru-RU"/>
          </a:p>
        </p:txBody>
      </p:sp>
      <p:sp>
        <p:nvSpPr>
          <p:cNvPr id="4" name="Нижний колонтитул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4BA3FB5-6A54-469C-AF8A-E30B739F1A51}" type="slidenum">
              <a:rPr lang="ru-RU" smtClean="0"/>
              <a:pPr/>
              <a:t>‹#›</a:t>
            </a:fld>
            <a:endParaRPr lang="ru-RU"/>
          </a:p>
        </p:txBody>
      </p:sp>
    </p:spTree>
    <p:extLst>
      <p:ext uri="{BB962C8B-B14F-4D97-AF65-F5344CB8AC3E}">
        <p14:creationId xmlns:p14="http://schemas.microsoft.com/office/powerpoint/2010/main" val="39079374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EA4A145-E748-45E6-9541-8C569DD64A20}" type="datetimeFigureOut">
              <a:rPr lang="ru-RU" smtClean="0"/>
              <a:pPr/>
              <a:t>13.06.2017</a:t>
            </a:fld>
            <a:endParaRPr lang="ru-RU"/>
          </a:p>
        </p:txBody>
      </p:sp>
      <p:sp>
        <p:nvSpPr>
          <p:cNvPr id="4" name="Образ слайда 3"/>
          <p:cNvSpPr>
            <a:spLocks noGrp="1" noRot="1" noChangeAspect="1"/>
          </p:cNvSpPr>
          <p:nvPr>
            <p:ph type="sldImg" idx="2"/>
          </p:nvPr>
        </p:nvSpPr>
        <p:spPr>
          <a:xfrm>
            <a:off x="957263" y="1241425"/>
            <a:ext cx="4883150"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E4FF0B7-6C7A-444D-BC86-99C02D58423E}" type="slidenum">
              <a:rPr lang="ru-RU" smtClean="0"/>
              <a:pPr/>
              <a:t>‹#›</a:t>
            </a:fld>
            <a:endParaRPr lang="ru-RU"/>
          </a:p>
        </p:txBody>
      </p:sp>
    </p:spTree>
    <p:extLst>
      <p:ext uri="{BB962C8B-B14F-4D97-AF65-F5344CB8AC3E}">
        <p14:creationId xmlns:p14="http://schemas.microsoft.com/office/powerpoint/2010/main" val="2078136946"/>
      </p:ext>
    </p:extLst>
  </p:cSld>
  <p:clrMap bg1="lt1" tx1="dk1" bg2="lt2" tx2="dk2" accent1="accent1" accent2="accent2" accent3="accent3" accent4="accent4" accent5="accent5" accent6="accent6" hlink="hlink" folHlink="folHlink"/>
  <p:hf hdr="0" ftr="0" dt="0"/>
  <p:notesStyle>
    <a:lvl1pPr marL="0" algn="l" defTabSz="947867" rtl="0" eaLnBrk="1" latinLnBrk="0" hangingPunct="1">
      <a:defRPr sz="1244" kern="1200">
        <a:solidFill>
          <a:schemeClr val="tx1"/>
        </a:solidFill>
        <a:latin typeface="+mn-lt"/>
        <a:ea typeface="+mn-ea"/>
        <a:cs typeface="+mn-cs"/>
      </a:defRPr>
    </a:lvl1pPr>
    <a:lvl2pPr marL="473934" algn="l" defTabSz="947867" rtl="0" eaLnBrk="1" latinLnBrk="0" hangingPunct="1">
      <a:defRPr sz="1244" kern="1200">
        <a:solidFill>
          <a:schemeClr val="tx1"/>
        </a:solidFill>
        <a:latin typeface="+mn-lt"/>
        <a:ea typeface="+mn-ea"/>
        <a:cs typeface="+mn-cs"/>
      </a:defRPr>
    </a:lvl2pPr>
    <a:lvl3pPr marL="947867" algn="l" defTabSz="947867" rtl="0" eaLnBrk="1" latinLnBrk="0" hangingPunct="1">
      <a:defRPr sz="1244" kern="1200">
        <a:solidFill>
          <a:schemeClr val="tx1"/>
        </a:solidFill>
        <a:latin typeface="+mn-lt"/>
        <a:ea typeface="+mn-ea"/>
        <a:cs typeface="+mn-cs"/>
      </a:defRPr>
    </a:lvl3pPr>
    <a:lvl4pPr marL="1421801" algn="l" defTabSz="947867" rtl="0" eaLnBrk="1" latinLnBrk="0" hangingPunct="1">
      <a:defRPr sz="1244" kern="1200">
        <a:solidFill>
          <a:schemeClr val="tx1"/>
        </a:solidFill>
        <a:latin typeface="+mn-lt"/>
        <a:ea typeface="+mn-ea"/>
        <a:cs typeface="+mn-cs"/>
      </a:defRPr>
    </a:lvl4pPr>
    <a:lvl5pPr marL="1895734" algn="l" defTabSz="947867" rtl="0" eaLnBrk="1" latinLnBrk="0" hangingPunct="1">
      <a:defRPr sz="1244" kern="1200">
        <a:solidFill>
          <a:schemeClr val="tx1"/>
        </a:solidFill>
        <a:latin typeface="+mn-lt"/>
        <a:ea typeface="+mn-ea"/>
        <a:cs typeface="+mn-cs"/>
      </a:defRPr>
    </a:lvl5pPr>
    <a:lvl6pPr marL="2369668" algn="l" defTabSz="947867" rtl="0" eaLnBrk="1" latinLnBrk="0" hangingPunct="1">
      <a:defRPr sz="1244" kern="1200">
        <a:solidFill>
          <a:schemeClr val="tx1"/>
        </a:solidFill>
        <a:latin typeface="+mn-lt"/>
        <a:ea typeface="+mn-ea"/>
        <a:cs typeface="+mn-cs"/>
      </a:defRPr>
    </a:lvl6pPr>
    <a:lvl7pPr marL="2843601" algn="l" defTabSz="947867" rtl="0" eaLnBrk="1" latinLnBrk="0" hangingPunct="1">
      <a:defRPr sz="1244" kern="1200">
        <a:solidFill>
          <a:schemeClr val="tx1"/>
        </a:solidFill>
        <a:latin typeface="+mn-lt"/>
        <a:ea typeface="+mn-ea"/>
        <a:cs typeface="+mn-cs"/>
      </a:defRPr>
    </a:lvl7pPr>
    <a:lvl8pPr marL="3317535" algn="l" defTabSz="947867" rtl="0" eaLnBrk="1" latinLnBrk="0" hangingPunct="1">
      <a:defRPr sz="1244" kern="1200">
        <a:solidFill>
          <a:schemeClr val="tx1"/>
        </a:solidFill>
        <a:latin typeface="+mn-lt"/>
        <a:ea typeface="+mn-ea"/>
        <a:cs typeface="+mn-cs"/>
      </a:defRPr>
    </a:lvl8pPr>
    <a:lvl9pPr marL="3791468" algn="l" defTabSz="947867" rtl="0" eaLnBrk="1" latinLnBrk="0" hangingPunct="1">
      <a:defRPr sz="124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57263" y="1241425"/>
            <a:ext cx="4883150"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4FF0B7-6C7A-444D-BC86-99C02D58423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9113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57263" y="1241425"/>
            <a:ext cx="4883150"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4FF0B7-6C7A-444D-BC86-99C02D58423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2570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57263" y="1241425"/>
            <a:ext cx="4883150"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4FF0B7-6C7A-444D-BC86-99C02D58423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3251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57263" y="1241425"/>
            <a:ext cx="4883150"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4FF0B7-6C7A-444D-BC86-99C02D58423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9167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57263" y="1241425"/>
            <a:ext cx="4883150"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E4FF0B7-6C7A-444D-BC86-99C02D58423E}" type="slidenum">
              <a:rPr lang="ru-RU" smtClean="0"/>
              <a:pPr/>
              <a:t>7</a:t>
            </a:fld>
            <a:endParaRPr lang="ru-RU"/>
          </a:p>
        </p:txBody>
      </p:sp>
    </p:spTree>
    <p:extLst>
      <p:ext uri="{BB962C8B-B14F-4D97-AF65-F5344CB8AC3E}">
        <p14:creationId xmlns:p14="http://schemas.microsoft.com/office/powerpoint/2010/main" val="3569551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BAE1577-3A23-435E-8456-B20EE4B5C2CF}" type="slidenum">
              <a:rPr lang="ru-RU"/>
              <a:pPr/>
              <a:t>8</a:t>
            </a:fld>
            <a:endParaRPr lang="ru-RU" dirty="0"/>
          </a:p>
        </p:txBody>
      </p:sp>
      <p:sp>
        <p:nvSpPr>
          <p:cNvPr id="1815554" name="Rectangle 7"/>
          <p:cNvSpPr txBox="1">
            <a:spLocks noGrp="1" noChangeArrowheads="1"/>
          </p:cNvSpPr>
          <p:nvPr/>
        </p:nvSpPr>
        <p:spPr bwMode="auto">
          <a:xfrm>
            <a:off x="3849690" y="9428712"/>
            <a:ext cx="2946400"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4" rIns="91409" bIns="45704" anchor="b"/>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6B434C67-FE62-4AB2-B74E-CF3DBFFBEB76}" type="slidenum">
              <a:rPr lang="ru-RU" sz="1200"/>
              <a:pPr algn="r"/>
              <a:t>8</a:t>
            </a:fld>
            <a:endParaRPr lang="ru-RU" sz="1200" dirty="0"/>
          </a:p>
        </p:txBody>
      </p:sp>
      <p:sp>
        <p:nvSpPr>
          <p:cNvPr id="1815555" name="Rectangle 2"/>
          <p:cNvSpPr>
            <a:spLocks noGrp="1" noRot="1" noChangeAspect="1" noChangeArrowheads="1" noTextEdit="1"/>
          </p:cNvSpPr>
          <p:nvPr>
            <p:ph type="sldImg"/>
          </p:nvPr>
        </p:nvSpPr>
        <p:spPr>
          <a:xfrm>
            <a:off x="687388" y="746125"/>
            <a:ext cx="5427662" cy="3721100"/>
          </a:xfrm>
          <a:ln/>
        </p:spPr>
      </p:sp>
      <p:sp>
        <p:nvSpPr>
          <p:cNvPr id="1815556" name="Rectangle 3"/>
          <p:cNvSpPr>
            <a:spLocks noGrp="1" noChangeArrowheads="1"/>
          </p:cNvSpPr>
          <p:nvPr>
            <p:ph type="body" idx="1"/>
          </p:nvPr>
        </p:nvSpPr>
        <p:spPr>
          <a:xfrm>
            <a:off x="679452" y="4715953"/>
            <a:ext cx="5438775" cy="4466987"/>
          </a:xfrm>
        </p:spPr>
        <p:txBody>
          <a:bodyPr/>
          <a:lstStyle/>
          <a:p>
            <a:endParaRPr lang="ru-RU" dirty="0"/>
          </a:p>
        </p:txBody>
      </p:sp>
    </p:spTree>
    <p:extLst>
      <p:ext uri="{BB962C8B-B14F-4D97-AF65-F5344CB8AC3E}">
        <p14:creationId xmlns:p14="http://schemas.microsoft.com/office/powerpoint/2010/main" val="1413716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79768" y="4777194"/>
            <a:ext cx="5438140" cy="3908614"/>
          </a:xfrm>
          <a:prstGeom prst="rect">
            <a:avLst/>
          </a:prstGeom>
        </p:spPr>
        <p:txBody>
          <a:bodyPr lIns="91425" tIns="91425" rIns="91425" bIns="91425" anchor="t" anchorCtr="0">
            <a:noAutofit/>
          </a:bodyPr>
          <a:lstStyle/>
          <a:p>
            <a:pPr lvl="0">
              <a:spcBef>
                <a:spcPts val="0"/>
              </a:spcBef>
              <a:buNone/>
            </a:pPr>
            <a:endParaRPr/>
          </a:p>
        </p:txBody>
      </p:sp>
      <p:sp>
        <p:nvSpPr>
          <p:cNvPr id="107" name="Shape 107"/>
          <p:cNvSpPr>
            <a:spLocks noGrp="1" noRot="1" noChangeAspect="1"/>
          </p:cNvSpPr>
          <p:nvPr>
            <p:ph type="sldImg" idx="2"/>
          </p:nvPr>
        </p:nvSpPr>
        <p:spPr>
          <a:xfrm>
            <a:off x="957263" y="1241425"/>
            <a:ext cx="4883150"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0781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CD061E6-0AAA-49F8-B74D-B24FEDCECDE1}" type="slidenum">
              <a:rPr lang="ru-RU" altLang="ru-RU" smtClean="0"/>
              <a:pPr>
                <a:defRPr/>
              </a:pPr>
              <a:t>12</a:t>
            </a:fld>
            <a:endParaRPr lang="ru-RU" altLang="ru-RU"/>
          </a:p>
        </p:txBody>
      </p:sp>
    </p:spTree>
    <p:extLst>
      <p:ext uri="{BB962C8B-B14F-4D97-AF65-F5344CB8AC3E}">
        <p14:creationId xmlns:p14="http://schemas.microsoft.com/office/powerpoint/2010/main" val="172540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44999" y="1414125"/>
            <a:ext cx="10709990" cy="3008266"/>
          </a:xfrm>
        </p:spPr>
        <p:txBody>
          <a:bodyPr anchor="b"/>
          <a:lstStyle>
            <a:lvl1pPr algn="ctr">
              <a:defRPr sz="7560"/>
            </a:lvl1pPr>
          </a:lstStyle>
          <a:p>
            <a:r>
              <a:rPr lang="ru-RU" smtClean="0"/>
              <a:t>Образец заголовка</a:t>
            </a:r>
            <a:endParaRPr lang="en-US" dirty="0"/>
          </a:p>
        </p:txBody>
      </p:sp>
      <p:sp>
        <p:nvSpPr>
          <p:cNvPr id="3" name="Subtitle 2"/>
          <p:cNvSpPr>
            <a:spLocks noGrp="1"/>
          </p:cNvSpPr>
          <p:nvPr>
            <p:ph type="subTitle" idx="1"/>
          </p:nvPr>
        </p:nvSpPr>
        <p:spPr>
          <a:xfrm>
            <a:off x="1574999" y="4538401"/>
            <a:ext cx="9449991" cy="2086184"/>
          </a:xfrm>
        </p:spPr>
        <p:txBody>
          <a:bodyPr/>
          <a:lstStyle>
            <a:lvl1pPr marL="0" indent="0" algn="ctr">
              <a:buNone/>
              <a:defRPr sz="3024"/>
            </a:lvl1pPr>
            <a:lvl2pPr marL="576072" indent="0" algn="ctr">
              <a:buNone/>
              <a:defRPr sz="2520"/>
            </a:lvl2pPr>
            <a:lvl3pPr marL="1152144" indent="0" algn="ctr">
              <a:buNone/>
              <a:defRPr sz="2268"/>
            </a:lvl3pPr>
            <a:lvl4pPr marL="1728216" indent="0" algn="ctr">
              <a:buNone/>
              <a:defRPr sz="2016"/>
            </a:lvl4pPr>
            <a:lvl5pPr marL="2304288" indent="0" algn="ctr">
              <a:buNone/>
              <a:defRPr sz="2016"/>
            </a:lvl5pPr>
            <a:lvl6pPr marL="2880360" indent="0" algn="ctr">
              <a:buNone/>
              <a:defRPr sz="2016"/>
            </a:lvl6pPr>
            <a:lvl7pPr marL="3456432" indent="0" algn="ctr">
              <a:buNone/>
              <a:defRPr sz="2016"/>
            </a:lvl7pPr>
            <a:lvl8pPr marL="4032504" indent="0" algn="ctr">
              <a:buNone/>
              <a:defRPr sz="2016"/>
            </a:lvl8pPr>
            <a:lvl9pPr marL="4608576" indent="0" algn="ctr">
              <a:buNone/>
              <a:defRPr sz="2016"/>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5040C43-879B-42CC-8FDB-2630D1254683}" type="datetime1">
              <a:rPr lang="ru-RU" smtClean="0"/>
              <a:t>13.06.2017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3195760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E7F3DFF-D307-4F8E-9875-4A5F6FF1D4F5}" type="datetime1">
              <a:rPr lang="ru-RU" smtClean="0"/>
              <a:t>13.06.2017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2218818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867" y="460041"/>
            <a:ext cx="2716872" cy="7322647"/>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66250" y="460041"/>
            <a:ext cx="7993117" cy="732264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CC66C73-7750-4094-ADA8-4D18DC78749D}" type="datetime1">
              <a:rPr lang="ru-RU" smtClean="0"/>
              <a:t>13.06.2017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1369219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5_Заголовок и объект">
    <p:spTree>
      <p:nvGrpSpPr>
        <p:cNvPr id="1" name=""/>
        <p:cNvGrpSpPr/>
        <p:nvPr/>
      </p:nvGrpSpPr>
      <p:grpSpPr>
        <a:xfrm>
          <a:off x="0" y="0"/>
          <a:ext cx="0" cy="0"/>
          <a:chOff x="0" y="0"/>
          <a:chExt cx="0" cy="0"/>
        </a:xfrm>
      </p:grpSpPr>
      <p:sp>
        <p:nvSpPr>
          <p:cNvPr id="11" name="Пятиугольник 10"/>
          <p:cNvSpPr/>
          <p:nvPr userDrawn="1"/>
        </p:nvSpPr>
        <p:spPr bwMode="auto">
          <a:xfrm>
            <a:off x="-987642" y="307270"/>
            <a:ext cx="987648" cy="230860"/>
          </a:xfrm>
          <a:prstGeom prst="homePlate">
            <a:avLst/>
          </a:prstGeom>
          <a:solidFill>
            <a:schemeClr val="bg2">
              <a:lumMod val="25000"/>
            </a:schemeClr>
          </a:solidFill>
          <a:ln w="9525" cap="flat" cmpd="sng" algn="ctr">
            <a:noFill/>
            <a:prstDash val="solid"/>
            <a:round/>
            <a:headEnd type="none" w="med" len="med"/>
            <a:tailEnd type="none" w="med" len="med"/>
          </a:ln>
          <a:effectLst/>
          <a:extLst/>
        </p:spPr>
        <p:txBody>
          <a:bodyPr vert="horz" wrap="square" lIns="42373" tIns="0" rIns="0" bIns="0" numCol="1" rtlCol="0" anchor="ctr" anchorCtr="0" compatLnSpc="1">
            <a:prstTxWarp prst="textNoShape">
              <a:avLst/>
            </a:prstTxWarp>
          </a:bodyPr>
          <a:lstStyle/>
          <a:p>
            <a:pPr defTabSz="1171594" fontAlgn="base">
              <a:spcBef>
                <a:spcPct val="0"/>
              </a:spcBef>
              <a:spcAft>
                <a:spcPct val="0"/>
              </a:spcAft>
            </a:pPr>
            <a:r>
              <a:rPr lang="en-US" sz="1178" dirty="0" smtClean="0">
                <a:solidFill>
                  <a:srgbClr val="FFFFFF"/>
                </a:solidFill>
                <a:latin typeface="Arial" charset="0"/>
                <a:cs typeface="Arial" charset="0"/>
              </a:rPr>
              <a:t>Space before</a:t>
            </a:r>
            <a:endParaRPr lang="ru-RU" sz="1178" dirty="0" smtClean="0">
              <a:solidFill>
                <a:srgbClr val="FFFFFF"/>
              </a:solidFill>
              <a:latin typeface="Arial" charset="0"/>
              <a:cs typeface="Arial" charset="0"/>
            </a:endParaRPr>
          </a:p>
        </p:txBody>
      </p:sp>
      <p:sp>
        <p:nvSpPr>
          <p:cNvPr id="17" name="AutoShape 12"/>
          <p:cNvSpPr>
            <a:spLocks noChangeArrowheads="1"/>
          </p:cNvSpPr>
          <p:nvPr userDrawn="1"/>
        </p:nvSpPr>
        <p:spPr bwMode="auto">
          <a:xfrm>
            <a:off x="-15918" y="8659113"/>
            <a:ext cx="882723" cy="284821"/>
          </a:xfrm>
          <a:prstGeom prst="upArrowCallout">
            <a:avLst>
              <a:gd name="adj1" fmla="val 36944"/>
              <a:gd name="adj2" fmla="val 29298"/>
              <a:gd name="adj3" fmla="val 25477"/>
              <a:gd name="adj4" fmla="val 74523"/>
            </a:avLst>
          </a:prstGeom>
          <a:solidFill>
            <a:schemeClr val="bg2">
              <a:lumMod val="25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171594" fontAlgn="base">
              <a:spcBef>
                <a:spcPct val="0"/>
              </a:spcBef>
              <a:spcAft>
                <a:spcPct val="0"/>
              </a:spcAft>
            </a:pPr>
            <a:r>
              <a:rPr lang="en-US" sz="1178" dirty="0" smtClean="0">
                <a:solidFill>
                  <a:srgbClr val="FFFFFF"/>
                </a:solidFill>
                <a:latin typeface="Arial" charset="0"/>
                <a:cs typeface="Arial" charset="0"/>
              </a:rPr>
              <a:t>Left indent</a:t>
            </a:r>
            <a:endParaRPr lang="en-AU" sz="1178" dirty="0">
              <a:solidFill>
                <a:srgbClr val="FFFFFF"/>
              </a:solidFill>
              <a:latin typeface="Arial" charset="0"/>
              <a:cs typeface="Arial" charset="0"/>
            </a:endParaRPr>
          </a:p>
        </p:txBody>
      </p:sp>
      <p:sp>
        <p:nvSpPr>
          <p:cNvPr id="21" name="Пятиугольник 20"/>
          <p:cNvSpPr/>
          <p:nvPr userDrawn="1"/>
        </p:nvSpPr>
        <p:spPr bwMode="auto">
          <a:xfrm>
            <a:off x="-1003572" y="2030490"/>
            <a:ext cx="987648" cy="230860"/>
          </a:xfrm>
          <a:prstGeom prst="homePlate">
            <a:avLst/>
          </a:prstGeom>
          <a:solidFill>
            <a:schemeClr val="tx2"/>
          </a:solidFill>
          <a:ln w="9525" cap="flat" cmpd="sng" algn="ctr">
            <a:noFill/>
            <a:prstDash val="solid"/>
            <a:round/>
            <a:headEnd type="none" w="med" len="med"/>
            <a:tailEnd type="none" w="med" len="med"/>
          </a:ln>
          <a:effectLst/>
          <a:extLst/>
        </p:spPr>
        <p:txBody>
          <a:bodyPr vert="horz" wrap="square" lIns="42373" tIns="0" rIns="0" bIns="0" numCol="1" rtlCol="0" anchor="ctr" anchorCtr="0" compatLnSpc="1">
            <a:prstTxWarp prst="textNoShape">
              <a:avLst/>
            </a:prstTxWarp>
          </a:bodyPr>
          <a:lstStyle/>
          <a:p>
            <a:pPr defTabSz="1171594" fontAlgn="base">
              <a:spcBef>
                <a:spcPct val="0"/>
              </a:spcBef>
              <a:spcAft>
                <a:spcPct val="0"/>
              </a:spcAft>
            </a:pPr>
            <a:r>
              <a:rPr lang="en-US" sz="1178" dirty="0" smtClean="0">
                <a:solidFill>
                  <a:srgbClr val="FFFFFF"/>
                </a:solidFill>
                <a:latin typeface="Arial" charset="0"/>
                <a:cs typeface="Arial" charset="0"/>
              </a:rPr>
              <a:t>Placeholder</a:t>
            </a:r>
            <a:endParaRPr lang="ru-RU" sz="1178" dirty="0" smtClean="0">
              <a:solidFill>
                <a:srgbClr val="FFFFFF"/>
              </a:solidFill>
              <a:latin typeface="Arial" charset="0"/>
              <a:cs typeface="Arial" charset="0"/>
            </a:endParaRPr>
          </a:p>
        </p:txBody>
      </p:sp>
      <p:sp>
        <p:nvSpPr>
          <p:cNvPr id="9" name="Текст 8"/>
          <p:cNvSpPr>
            <a:spLocks noGrp="1"/>
          </p:cNvSpPr>
          <p:nvPr>
            <p:ph type="body" sz="quarter" idx="11" hasCustomPrompt="1"/>
          </p:nvPr>
        </p:nvSpPr>
        <p:spPr>
          <a:xfrm>
            <a:off x="7" y="1164689"/>
            <a:ext cx="11135345" cy="576896"/>
          </a:xfrm>
          <a:prstGeom prst="rect">
            <a:avLst/>
          </a:prstGeom>
        </p:spPr>
        <p:txBody>
          <a:bodyPr lIns="0" tIns="0" rIns="0" bIns="0" anchor="t" anchorCtr="0">
            <a:normAutofit/>
          </a:bodyPr>
          <a:lstStyle>
            <a:lvl1pPr marL="426034" indent="0">
              <a:buNone/>
              <a:defRPr sz="2357">
                <a:solidFill>
                  <a:schemeClr val="accent1"/>
                </a:solidFill>
              </a:defRPr>
            </a:lvl1pPr>
          </a:lstStyle>
          <a:p>
            <a:pPr lvl="0"/>
            <a:r>
              <a:rPr lang="en-US" dirty="0" smtClean="0"/>
              <a:t>Enter your subheadline here</a:t>
            </a:r>
            <a:endParaRPr lang="ru-RU" dirty="0" smtClean="0"/>
          </a:p>
        </p:txBody>
      </p:sp>
      <p:sp>
        <p:nvSpPr>
          <p:cNvPr id="13" name="Заголовок 12"/>
          <p:cNvSpPr>
            <a:spLocks noGrp="1"/>
          </p:cNvSpPr>
          <p:nvPr>
            <p:ph type="title" hasCustomPrompt="1"/>
          </p:nvPr>
        </p:nvSpPr>
        <p:spPr>
          <a:xfrm>
            <a:off x="7" y="422706"/>
            <a:ext cx="11135345" cy="731100"/>
          </a:xfrm>
          <a:prstGeom prst="rect">
            <a:avLst/>
          </a:prstGeom>
        </p:spPr>
        <p:txBody>
          <a:bodyPr lIns="89904" tIns="0" rIns="91344" bIns="0" anchor="b" anchorCtr="0">
            <a:normAutofit/>
          </a:bodyPr>
          <a:lstStyle>
            <a:lvl1pPr>
              <a:defRPr sz="2592" b="1">
                <a:solidFill>
                  <a:srgbClr val="232323"/>
                </a:solidFill>
              </a:defRPr>
            </a:lvl1pPr>
          </a:lstStyle>
          <a:p>
            <a:r>
              <a:rPr lang="en-US" dirty="0" smtClean="0"/>
              <a:t>Enter your headline here</a:t>
            </a:r>
            <a:endParaRPr lang="ru-RU" dirty="0"/>
          </a:p>
        </p:txBody>
      </p:sp>
      <p:sp>
        <p:nvSpPr>
          <p:cNvPr id="33" name="Пятиугольник 32"/>
          <p:cNvSpPr/>
          <p:nvPr userDrawn="1"/>
        </p:nvSpPr>
        <p:spPr bwMode="auto">
          <a:xfrm>
            <a:off x="-987641" y="8120992"/>
            <a:ext cx="971728" cy="230860"/>
          </a:xfrm>
          <a:prstGeom prst="homePlate">
            <a:avLst/>
          </a:prstGeom>
          <a:solidFill>
            <a:schemeClr val="bg2">
              <a:lumMod val="25000"/>
            </a:schemeClr>
          </a:solidFill>
          <a:ln w="9525" cap="flat" cmpd="sng" algn="ctr">
            <a:noFill/>
            <a:prstDash val="solid"/>
            <a:round/>
            <a:headEnd type="none" w="med" len="med"/>
            <a:tailEnd type="none" w="med" len="med"/>
          </a:ln>
          <a:effectLst/>
          <a:extLst/>
        </p:spPr>
        <p:txBody>
          <a:bodyPr vert="horz" wrap="square" lIns="42373" tIns="0" rIns="0" bIns="0" numCol="1" rtlCol="0" anchor="ctr" anchorCtr="0" compatLnSpc="1">
            <a:prstTxWarp prst="textNoShape">
              <a:avLst/>
            </a:prstTxWarp>
          </a:bodyPr>
          <a:lstStyle/>
          <a:p>
            <a:pPr defTabSz="1171594" fontAlgn="base">
              <a:spcBef>
                <a:spcPct val="0"/>
              </a:spcBef>
              <a:spcAft>
                <a:spcPct val="0"/>
              </a:spcAft>
            </a:pPr>
            <a:r>
              <a:rPr lang="en-US" sz="1178" dirty="0" smtClean="0">
                <a:solidFill>
                  <a:srgbClr val="FFFFFF"/>
                </a:solidFill>
                <a:latin typeface="Arial" charset="0"/>
                <a:cs typeface="Arial" charset="0"/>
              </a:rPr>
              <a:t>Space after</a:t>
            </a:r>
            <a:endParaRPr lang="ru-RU" sz="1178" dirty="0" smtClean="0">
              <a:solidFill>
                <a:srgbClr val="FFFFFF"/>
              </a:solidFill>
              <a:latin typeface="Arial" charset="0"/>
              <a:cs typeface="Arial" charset="0"/>
            </a:endParaRPr>
          </a:p>
        </p:txBody>
      </p:sp>
      <p:sp>
        <p:nvSpPr>
          <p:cNvPr id="34" name="AutoShape 12"/>
          <p:cNvSpPr>
            <a:spLocks noChangeArrowheads="1"/>
          </p:cNvSpPr>
          <p:nvPr userDrawn="1"/>
        </p:nvSpPr>
        <p:spPr bwMode="auto">
          <a:xfrm>
            <a:off x="11719050" y="8661766"/>
            <a:ext cx="882723" cy="284821"/>
          </a:xfrm>
          <a:prstGeom prst="upArrowCallout">
            <a:avLst>
              <a:gd name="adj1" fmla="val 36944"/>
              <a:gd name="adj2" fmla="val 29298"/>
              <a:gd name="adj3" fmla="val 25477"/>
              <a:gd name="adj4" fmla="val 74523"/>
            </a:avLst>
          </a:prstGeom>
          <a:solidFill>
            <a:schemeClr val="bg2">
              <a:lumMod val="25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171594" fontAlgn="base">
              <a:spcBef>
                <a:spcPct val="0"/>
              </a:spcBef>
              <a:spcAft>
                <a:spcPct val="0"/>
              </a:spcAft>
            </a:pPr>
            <a:r>
              <a:rPr lang="en-US" sz="1178" dirty="0" smtClean="0">
                <a:solidFill>
                  <a:srgbClr val="FFFFFF"/>
                </a:solidFill>
                <a:latin typeface="Arial" charset="0"/>
                <a:cs typeface="Arial" charset="0"/>
              </a:rPr>
              <a:t>Right indent</a:t>
            </a:r>
            <a:endParaRPr lang="en-AU" sz="1178" dirty="0">
              <a:solidFill>
                <a:srgbClr val="FFFFFF"/>
              </a:solidFill>
              <a:latin typeface="Arial" charset="0"/>
              <a:cs typeface="Arial" charset="0"/>
            </a:endParaRPr>
          </a:p>
        </p:txBody>
      </p:sp>
      <p:sp>
        <p:nvSpPr>
          <p:cNvPr id="36" name="AutoShape 12"/>
          <p:cNvSpPr>
            <a:spLocks noChangeArrowheads="1"/>
          </p:cNvSpPr>
          <p:nvPr userDrawn="1"/>
        </p:nvSpPr>
        <p:spPr bwMode="auto">
          <a:xfrm>
            <a:off x="1006442" y="8658342"/>
            <a:ext cx="882723" cy="284821"/>
          </a:xfrm>
          <a:prstGeom prst="upArrowCallout">
            <a:avLst>
              <a:gd name="adj1" fmla="val 36944"/>
              <a:gd name="adj2" fmla="val 29298"/>
              <a:gd name="adj3" fmla="val 25477"/>
              <a:gd name="adj4" fmla="val 74523"/>
            </a:avLst>
          </a:prstGeom>
          <a:solidFill>
            <a:schemeClr val="tx2"/>
          </a:solidFill>
          <a:ln w="9525"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171594" fontAlgn="base">
              <a:spcBef>
                <a:spcPct val="0"/>
              </a:spcBef>
              <a:spcAft>
                <a:spcPct val="0"/>
              </a:spcAft>
            </a:pPr>
            <a:r>
              <a:rPr lang="en-US" sz="1178" dirty="0" smtClean="0">
                <a:solidFill>
                  <a:srgbClr val="FFFFFF"/>
                </a:solidFill>
                <a:latin typeface="Arial" charset="0"/>
                <a:cs typeface="Arial" charset="0"/>
              </a:rPr>
              <a:t>Placeholder</a:t>
            </a:r>
            <a:endParaRPr lang="en-AU" sz="1178" dirty="0">
              <a:solidFill>
                <a:srgbClr val="FFFFFF"/>
              </a:solidFill>
              <a:latin typeface="Arial" charset="0"/>
              <a:cs typeface="Arial" charset="0"/>
            </a:endParaRPr>
          </a:p>
        </p:txBody>
      </p:sp>
      <p:sp>
        <p:nvSpPr>
          <p:cNvPr id="37" name="AutoShape 12"/>
          <p:cNvSpPr>
            <a:spLocks noChangeArrowheads="1"/>
          </p:cNvSpPr>
          <p:nvPr userDrawn="1"/>
        </p:nvSpPr>
        <p:spPr bwMode="auto">
          <a:xfrm>
            <a:off x="10710825" y="8658342"/>
            <a:ext cx="882723" cy="284821"/>
          </a:xfrm>
          <a:prstGeom prst="upArrowCallout">
            <a:avLst>
              <a:gd name="adj1" fmla="val 36944"/>
              <a:gd name="adj2" fmla="val 29298"/>
              <a:gd name="adj3" fmla="val 25477"/>
              <a:gd name="adj4" fmla="val 74523"/>
            </a:avLst>
          </a:prstGeom>
          <a:solidFill>
            <a:schemeClr val="tx2"/>
          </a:solidFill>
          <a:ln w="9525"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171594" fontAlgn="base">
              <a:spcBef>
                <a:spcPct val="0"/>
              </a:spcBef>
              <a:spcAft>
                <a:spcPct val="0"/>
              </a:spcAft>
            </a:pPr>
            <a:r>
              <a:rPr lang="en-US" sz="1178" dirty="0" smtClean="0">
                <a:solidFill>
                  <a:srgbClr val="FFFFFF"/>
                </a:solidFill>
                <a:latin typeface="Arial" charset="0"/>
                <a:cs typeface="Arial" charset="0"/>
              </a:rPr>
              <a:t>Placeholder</a:t>
            </a:r>
            <a:endParaRPr lang="en-AU" sz="1178" dirty="0">
              <a:solidFill>
                <a:srgbClr val="FFFFFF"/>
              </a:solidFill>
              <a:latin typeface="Arial" charset="0"/>
              <a:cs typeface="Arial" charset="0"/>
            </a:endParaRPr>
          </a:p>
        </p:txBody>
      </p:sp>
      <p:sp>
        <p:nvSpPr>
          <p:cNvPr id="19" name="Пятиугольник 18"/>
          <p:cNvSpPr/>
          <p:nvPr userDrawn="1"/>
        </p:nvSpPr>
        <p:spPr bwMode="auto">
          <a:xfrm>
            <a:off x="-1003571" y="7199196"/>
            <a:ext cx="987648" cy="230860"/>
          </a:xfrm>
          <a:prstGeom prst="homePlate">
            <a:avLst/>
          </a:prstGeom>
          <a:solidFill>
            <a:schemeClr val="tx2"/>
          </a:solidFill>
          <a:ln w="9525" cap="flat" cmpd="sng" algn="ctr">
            <a:noFill/>
            <a:prstDash val="solid"/>
            <a:round/>
            <a:headEnd type="none" w="med" len="med"/>
            <a:tailEnd type="none" w="med" len="med"/>
          </a:ln>
          <a:effectLst/>
          <a:extLst/>
        </p:spPr>
        <p:txBody>
          <a:bodyPr vert="horz" wrap="square" lIns="42373" tIns="0" rIns="0" bIns="0" numCol="1" rtlCol="0" anchor="ctr" anchorCtr="0" compatLnSpc="1">
            <a:prstTxWarp prst="textNoShape">
              <a:avLst/>
            </a:prstTxWarp>
          </a:bodyPr>
          <a:lstStyle/>
          <a:p>
            <a:pPr defTabSz="1171594" fontAlgn="base">
              <a:spcBef>
                <a:spcPct val="0"/>
              </a:spcBef>
              <a:spcAft>
                <a:spcPct val="0"/>
              </a:spcAft>
            </a:pPr>
            <a:r>
              <a:rPr lang="en-US" sz="1178" dirty="0" smtClean="0">
                <a:solidFill>
                  <a:srgbClr val="FFFFFF"/>
                </a:solidFill>
                <a:latin typeface="Arial" charset="0"/>
                <a:cs typeface="Arial" charset="0"/>
              </a:rPr>
              <a:t>Placeholder</a:t>
            </a:r>
            <a:endParaRPr lang="ru-RU" sz="1178" dirty="0" smtClean="0">
              <a:solidFill>
                <a:srgbClr val="FFFFFF"/>
              </a:solidFill>
              <a:latin typeface="Arial" charset="0"/>
              <a:cs typeface="Arial" charset="0"/>
            </a:endParaRPr>
          </a:p>
        </p:txBody>
      </p:sp>
      <p:sp>
        <p:nvSpPr>
          <p:cNvPr id="25" name="Номер слайда 3"/>
          <p:cNvSpPr>
            <a:spLocks noGrp="1"/>
          </p:cNvSpPr>
          <p:nvPr>
            <p:ph type="sldNum" sz="quarter" idx="10"/>
          </p:nvPr>
        </p:nvSpPr>
        <p:spPr>
          <a:xfrm>
            <a:off x="11152188" y="7963674"/>
            <a:ext cx="1008225" cy="272742"/>
          </a:xfrm>
          <a:prstGeom prst="rect">
            <a:avLst/>
          </a:prstGeom>
          <a:noFill/>
          <a:ln>
            <a:noFill/>
          </a:ln>
          <a:effectLst/>
        </p:spPr>
        <p:txBody>
          <a:bodyPr vert="horz" wrap="square" lIns="0" tIns="0" rIns="0" bIns="0" numCol="1" anchor="b" anchorCtr="0" compatLnSpc="1">
            <a:prstTxWarp prst="textNoShape">
              <a:avLst/>
            </a:prstTxWarp>
          </a:bodyPr>
          <a:lstStyle>
            <a:lvl1pPr algn="r">
              <a:defRPr lang="ru-RU" sz="1296" smtClean="0">
                <a:solidFill>
                  <a:schemeClr val="accent1"/>
                </a:solidFill>
              </a:defRPr>
            </a:lvl1pPr>
          </a:lstStyle>
          <a:p>
            <a:fld id="{BDBB2107-50E8-4020-A265-E2E05D6FF44D}" type="slidenum">
              <a:rPr lang="en-US" smtClean="0"/>
              <a:pPr/>
              <a:t>‹#›</a:t>
            </a:fld>
            <a:endParaRPr lang="en-US" dirty="0"/>
          </a:p>
        </p:txBody>
      </p:sp>
      <p:pic>
        <p:nvPicPr>
          <p:cNvPr id="14" name="Рисунок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21" b="12482"/>
          <a:stretch/>
        </p:blipFill>
        <p:spPr>
          <a:xfrm>
            <a:off x="66870" y="134021"/>
            <a:ext cx="1990739" cy="699100"/>
          </a:xfrm>
          <a:prstGeom prst="rect">
            <a:avLst/>
          </a:prstGeom>
        </p:spPr>
      </p:pic>
    </p:spTree>
    <p:extLst>
      <p:ext uri="{BB962C8B-B14F-4D97-AF65-F5344CB8AC3E}">
        <p14:creationId xmlns:p14="http://schemas.microsoft.com/office/powerpoint/2010/main" val="36954522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1866933" y="8257871"/>
            <a:ext cx="387770" cy="181745"/>
          </a:xfrm>
          <a:prstGeom prst="rect">
            <a:avLst/>
          </a:prstGeom>
          <a:noFill/>
          <a:ln w="25400" algn="ctr">
            <a:noFill/>
            <a:miter lim="800000"/>
            <a:headEnd/>
            <a:tailEnd/>
          </a:ln>
        </p:spPr>
        <p:txBody>
          <a:bodyPr lIns="0" tIns="0" rIns="0" bIns="0"/>
          <a:lstStyle/>
          <a:p>
            <a:pPr marL="0" marR="0" lvl="0" indent="0" algn="r" defTabSz="1093324" rtl="0" eaLnBrk="1" fontAlgn="base" latinLnBrk="0" hangingPunct="1">
              <a:lnSpc>
                <a:spcPts val="1434"/>
              </a:lnSpc>
              <a:spcBef>
                <a:spcPct val="0"/>
              </a:spcBef>
              <a:spcAft>
                <a:spcPct val="0"/>
              </a:spcAft>
              <a:buClrTx/>
              <a:buSzTx/>
              <a:buFontTx/>
              <a:buNone/>
              <a:tabLst/>
              <a:defRPr/>
            </a:pPr>
            <a:fld id="{21747F3F-2E8A-4EAB-A46A-01A88D87E637}" type="slidenum">
              <a:rPr kumimoji="0" lang="en-US" sz="1272" b="0" i="0" u="none" strike="noStrike" kern="1200" cap="none" spc="0" normalizeH="0" baseline="0" noProof="0" smtClean="0">
                <a:ln>
                  <a:noFill/>
                </a:ln>
                <a:solidFill>
                  <a:schemeClr val="bg1">
                    <a:lumMod val="50000"/>
                  </a:schemeClr>
                </a:solidFill>
                <a:effectLst/>
                <a:uLnTx/>
                <a:uFillTx/>
                <a:latin typeface="Arial" pitchFamily="34" charset="0"/>
                <a:ea typeface="+mn-ea"/>
                <a:cs typeface="Arial" pitchFamily="34" charset="0"/>
              </a:rPr>
              <a:pPr marL="0" marR="0" lvl="0" indent="0" algn="r" defTabSz="1093324" rtl="0" eaLnBrk="1" fontAlgn="base" latinLnBrk="0" hangingPunct="1">
                <a:lnSpc>
                  <a:spcPts val="1434"/>
                </a:lnSpc>
                <a:spcBef>
                  <a:spcPct val="0"/>
                </a:spcBef>
                <a:spcAft>
                  <a:spcPct val="0"/>
                </a:spcAft>
                <a:buClrTx/>
                <a:buSzTx/>
                <a:buFontTx/>
                <a:buNone/>
                <a:tabLst/>
                <a:defRPr/>
              </a:pPr>
              <a:t>‹#›</a:t>
            </a:fld>
            <a:endParaRPr kumimoji="0" lang="en-US" sz="1272"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
        <p:nvSpPr>
          <p:cNvPr id="10" name="Title Placeholder 1"/>
          <p:cNvSpPr>
            <a:spLocks noGrp="1"/>
          </p:cNvSpPr>
          <p:nvPr>
            <p:ph type="title"/>
          </p:nvPr>
        </p:nvSpPr>
        <p:spPr bwMode="auto">
          <a:xfrm>
            <a:off x="3427288" y="152402"/>
            <a:ext cx="8827415" cy="698685"/>
          </a:xfrm>
          <a:prstGeom prst="rect">
            <a:avLst/>
          </a:prstGeom>
          <a:noFill/>
          <a:ln w="9525">
            <a:noFill/>
            <a:miter lim="800000"/>
            <a:headEnd/>
            <a:tailEnd/>
          </a:ln>
        </p:spPr>
        <p:txBody>
          <a:bodyPr vert="horz" wrap="square" lIns="91440" tIns="45720" rIns="91440" bIns="45720" rtlCol="0" anchor="ctr">
            <a:noAutofit/>
          </a:bodyPr>
          <a:lstStyle>
            <a:lvl1pPr>
              <a:lnSpc>
                <a:spcPct val="100000"/>
              </a:lnSpc>
              <a:defRPr lang="en-US" sz="2400" kern="1200" dirty="0" smtClean="0">
                <a:solidFill>
                  <a:srgbClr val="1F4E79"/>
                </a:solidFill>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sp>
        <p:nvSpPr>
          <p:cNvPr id="3" name="Text Placeholder 2"/>
          <p:cNvSpPr>
            <a:spLocks noGrp="1"/>
          </p:cNvSpPr>
          <p:nvPr>
            <p:ph type="body" sz="quarter" idx="10"/>
          </p:nvPr>
        </p:nvSpPr>
        <p:spPr>
          <a:xfrm>
            <a:off x="351350" y="1062099"/>
            <a:ext cx="11903353" cy="725733"/>
          </a:xfrm>
          <a:prstGeom prst="rect">
            <a:avLst/>
          </a:prstGeom>
        </p:spPr>
        <p:txBody>
          <a:bodyPr lIns="0" tIns="0" rIns="0" bIns="0"/>
          <a:lstStyle>
            <a:lvl1pPr marL="0" indent="0">
              <a:buNone/>
              <a:defRPr sz="2000">
                <a:solidFill>
                  <a:schemeClr val="tx1"/>
                </a:solidFill>
              </a:defRPr>
            </a:lvl1pPr>
            <a:lvl2pPr marL="0" indent="0">
              <a:buNone/>
              <a:defRPr>
                <a:solidFill>
                  <a:schemeClr val="tx1"/>
                </a:solidFill>
              </a:defRPr>
            </a:lvl2pPr>
            <a:lvl3pPr marL="242962" indent="0">
              <a:buNone/>
              <a:defRPr>
                <a:solidFill>
                  <a:schemeClr val="tx1"/>
                </a:solidFill>
              </a:defRPr>
            </a:lvl3pPr>
            <a:lvl4pPr marL="476432" indent="0">
              <a:buNone/>
              <a:defRPr>
                <a:solidFill>
                  <a:schemeClr val="tx1"/>
                </a:solidFill>
              </a:defRPr>
            </a:lvl4pPr>
            <a:lvl5pPr marL="719391" indent="0">
              <a:buNone/>
              <a:defRPr>
                <a:solidFill>
                  <a:schemeClr val="tx1"/>
                </a:solidFill>
              </a:defRPr>
            </a:lvl5pPr>
          </a:lstStyle>
          <a:p>
            <a:pPr lvl="0"/>
            <a:endParaRPr lang="en-US" dirty="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val="59321430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721">
          <p15:clr>
            <a:srgbClr val="FBAE40"/>
          </p15:clr>
        </p15:guide>
        <p15:guide id="2" pos="396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0FA5247-511B-41E2-ABBB-C6CCBFB02BFE}" type="datetime1">
              <a:rPr lang="ru-RU" smtClean="0"/>
              <a:t>13.06.2017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pic>
        <p:nvPicPr>
          <p:cNvPr id="7" name="Рисунок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21" b="12482"/>
          <a:stretch/>
        </p:blipFill>
        <p:spPr>
          <a:xfrm>
            <a:off x="66870" y="134021"/>
            <a:ext cx="1990739" cy="699100"/>
          </a:xfrm>
          <a:prstGeom prst="rect">
            <a:avLst/>
          </a:prstGeom>
        </p:spPr>
      </p:pic>
    </p:spTree>
    <p:extLst>
      <p:ext uri="{BB962C8B-B14F-4D97-AF65-F5344CB8AC3E}">
        <p14:creationId xmlns:p14="http://schemas.microsoft.com/office/powerpoint/2010/main" val="3923876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59687" y="2154193"/>
            <a:ext cx="10867490" cy="3594317"/>
          </a:xfrm>
        </p:spPr>
        <p:txBody>
          <a:bodyPr anchor="b"/>
          <a:lstStyle>
            <a:lvl1pPr>
              <a:defRPr sz="7560"/>
            </a:lvl1pPr>
          </a:lstStyle>
          <a:p>
            <a:r>
              <a:rPr lang="ru-RU" smtClean="0"/>
              <a:t>Образец заголовка</a:t>
            </a:r>
            <a:endParaRPr lang="en-US" dirty="0"/>
          </a:p>
        </p:txBody>
      </p:sp>
      <p:sp>
        <p:nvSpPr>
          <p:cNvPr id="3" name="Text Placeholder 2"/>
          <p:cNvSpPr>
            <a:spLocks noGrp="1"/>
          </p:cNvSpPr>
          <p:nvPr>
            <p:ph type="body" idx="1"/>
          </p:nvPr>
        </p:nvSpPr>
        <p:spPr>
          <a:xfrm>
            <a:off x="859687" y="5782513"/>
            <a:ext cx="10867490" cy="1890166"/>
          </a:xfrm>
        </p:spPr>
        <p:txBody>
          <a:bodyPr/>
          <a:lstStyle>
            <a:lvl1pPr marL="0" indent="0">
              <a:buNone/>
              <a:defRPr sz="3024">
                <a:solidFill>
                  <a:schemeClr val="tx1"/>
                </a:solidFill>
              </a:defRPr>
            </a:lvl1pPr>
            <a:lvl2pPr marL="576072" indent="0">
              <a:buNone/>
              <a:defRPr sz="2520">
                <a:solidFill>
                  <a:schemeClr val="tx1">
                    <a:tint val="75000"/>
                  </a:schemeClr>
                </a:solidFill>
              </a:defRPr>
            </a:lvl2pPr>
            <a:lvl3pPr marL="1152144" indent="0">
              <a:buNone/>
              <a:defRPr sz="2268">
                <a:solidFill>
                  <a:schemeClr val="tx1">
                    <a:tint val="75000"/>
                  </a:schemeClr>
                </a:solidFill>
              </a:defRPr>
            </a:lvl3pPr>
            <a:lvl4pPr marL="1728216" indent="0">
              <a:buNone/>
              <a:defRPr sz="2016">
                <a:solidFill>
                  <a:schemeClr val="tx1">
                    <a:tint val="75000"/>
                  </a:schemeClr>
                </a:solidFill>
              </a:defRPr>
            </a:lvl4pPr>
            <a:lvl5pPr marL="2304288" indent="0">
              <a:buNone/>
              <a:defRPr sz="2016">
                <a:solidFill>
                  <a:schemeClr val="tx1">
                    <a:tint val="75000"/>
                  </a:schemeClr>
                </a:solidFill>
              </a:defRPr>
            </a:lvl5pPr>
            <a:lvl6pPr marL="2880360" indent="0">
              <a:buNone/>
              <a:defRPr sz="2016">
                <a:solidFill>
                  <a:schemeClr val="tx1">
                    <a:tint val="75000"/>
                  </a:schemeClr>
                </a:solidFill>
              </a:defRPr>
            </a:lvl6pPr>
            <a:lvl7pPr marL="3456432" indent="0">
              <a:buNone/>
              <a:defRPr sz="2016">
                <a:solidFill>
                  <a:schemeClr val="tx1">
                    <a:tint val="75000"/>
                  </a:schemeClr>
                </a:solidFill>
              </a:defRPr>
            </a:lvl7pPr>
            <a:lvl8pPr marL="4032504" indent="0">
              <a:buNone/>
              <a:defRPr sz="2016">
                <a:solidFill>
                  <a:schemeClr val="tx1">
                    <a:tint val="75000"/>
                  </a:schemeClr>
                </a:solidFill>
              </a:defRPr>
            </a:lvl8pPr>
            <a:lvl9pPr marL="4608576" indent="0">
              <a:buNone/>
              <a:defRPr sz="2016">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0F9F57B-94BF-4336-845A-A8E9CE162161}" type="datetime1">
              <a:rPr lang="ru-RU" smtClean="0"/>
              <a:t>13.06.2017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321151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66249" y="2300203"/>
            <a:ext cx="5354995" cy="54824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78744" y="2300203"/>
            <a:ext cx="5354995" cy="54824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4765F3C-F060-4F67-BC1D-235895CA6ED7}" type="datetime1">
              <a:rPr lang="ru-RU" smtClean="0"/>
              <a:t>13.06.2017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22907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67890" y="460043"/>
            <a:ext cx="10867490" cy="1670148"/>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67892" y="2118188"/>
            <a:ext cx="5330385" cy="1038091"/>
          </a:xfrm>
        </p:spPr>
        <p:txBody>
          <a:bodyPr anchor="b"/>
          <a:lstStyle>
            <a:lvl1pPr marL="0" indent="0">
              <a:buNone/>
              <a:defRPr sz="3024" b="1"/>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ru-RU" smtClean="0"/>
              <a:t>Образец текста</a:t>
            </a:r>
          </a:p>
        </p:txBody>
      </p:sp>
      <p:sp>
        <p:nvSpPr>
          <p:cNvPr id="4" name="Content Placeholder 3"/>
          <p:cNvSpPr>
            <a:spLocks noGrp="1"/>
          </p:cNvSpPr>
          <p:nvPr>
            <p:ph sz="half" idx="2"/>
          </p:nvPr>
        </p:nvSpPr>
        <p:spPr>
          <a:xfrm>
            <a:off x="867892" y="3156278"/>
            <a:ext cx="5330385" cy="464241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78745" y="2118188"/>
            <a:ext cx="5356636" cy="1038091"/>
          </a:xfrm>
        </p:spPr>
        <p:txBody>
          <a:bodyPr anchor="b"/>
          <a:lstStyle>
            <a:lvl1pPr marL="0" indent="0">
              <a:buNone/>
              <a:defRPr sz="3024" b="1"/>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ru-RU" smtClean="0"/>
              <a:t>Образец текста</a:t>
            </a:r>
          </a:p>
        </p:txBody>
      </p:sp>
      <p:sp>
        <p:nvSpPr>
          <p:cNvPr id="6" name="Content Placeholder 5"/>
          <p:cNvSpPr>
            <a:spLocks noGrp="1"/>
          </p:cNvSpPr>
          <p:nvPr>
            <p:ph sz="quarter" idx="4"/>
          </p:nvPr>
        </p:nvSpPr>
        <p:spPr>
          <a:xfrm>
            <a:off x="6378745" y="3156278"/>
            <a:ext cx="5356636" cy="464241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13B30D4-7B18-4B7F-9C63-7DF0D3EE8480}" type="datetime1">
              <a:rPr lang="ru-RU" smtClean="0"/>
              <a:t>13.06.2017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2564181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E392788-76F0-4651-A844-1EB724AFF0A1}" type="datetime1">
              <a:rPr lang="ru-RU" smtClean="0"/>
              <a:t>13.06.2017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005E221-E10C-40C7-8143-48F6241B2838}" type="slidenum">
              <a:rPr lang="ru-RU" smtClean="0"/>
              <a:pPr/>
              <a:t>‹#›</a:t>
            </a:fld>
            <a:endParaRPr lang="ru-RU"/>
          </a:p>
        </p:txBody>
      </p:sp>
      <p:pic>
        <p:nvPicPr>
          <p:cNvPr id="7" name="Рисунок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21" b="12482"/>
          <a:stretch/>
        </p:blipFill>
        <p:spPr>
          <a:xfrm>
            <a:off x="66870" y="134021"/>
            <a:ext cx="1990739" cy="699100"/>
          </a:xfrm>
          <a:prstGeom prst="rect">
            <a:avLst/>
          </a:prstGeom>
        </p:spPr>
      </p:pic>
    </p:spTree>
    <p:extLst>
      <p:ext uri="{BB962C8B-B14F-4D97-AF65-F5344CB8AC3E}">
        <p14:creationId xmlns:p14="http://schemas.microsoft.com/office/powerpoint/2010/main" val="131799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77A7B-2CA9-461D-8DDA-32EDF7098AE9}" type="datetime1">
              <a:rPr lang="ru-RU" smtClean="0"/>
              <a:t>13.06.2017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005E221-E10C-40C7-8143-48F6241B2838}" type="slidenum">
              <a:rPr lang="ru-RU" smtClean="0"/>
              <a:pPr/>
              <a:t>‹#›</a:t>
            </a:fld>
            <a:endParaRPr lang="ru-RU"/>
          </a:p>
        </p:txBody>
      </p:sp>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21" b="12482"/>
          <a:stretch/>
        </p:blipFill>
        <p:spPr>
          <a:xfrm>
            <a:off x="66870" y="134021"/>
            <a:ext cx="1990739" cy="699100"/>
          </a:xfrm>
          <a:prstGeom prst="rect">
            <a:avLst/>
          </a:prstGeom>
        </p:spPr>
      </p:pic>
    </p:spTree>
    <p:extLst>
      <p:ext uri="{BB962C8B-B14F-4D97-AF65-F5344CB8AC3E}">
        <p14:creationId xmlns:p14="http://schemas.microsoft.com/office/powerpoint/2010/main" val="115521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7890" y="576051"/>
            <a:ext cx="4063824" cy="2016178"/>
          </a:xfrm>
        </p:spPr>
        <p:txBody>
          <a:bodyPr anchor="b"/>
          <a:lstStyle>
            <a:lvl1pPr>
              <a:defRPr sz="4032"/>
            </a:lvl1pPr>
          </a:lstStyle>
          <a:p>
            <a:r>
              <a:rPr lang="ru-RU" smtClean="0"/>
              <a:t>Образец заголовка</a:t>
            </a:r>
            <a:endParaRPr lang="en-US" dirty="0"/>
          </a:p>
        </p:txBody>
      </p:sp>
      <p:sp>
        <p:nvSpPr>
          <p:cNvPr id="3" name="Content Placeholder 2"/>
          <p:cNvSpPr>
            <a:spLocks noGrp="1"/>
          </p:cNvSpPr>
          <p:nvPr>
            <p:ph idx="1"/>
          </p:nvPr>
        </p:nvSpPr>
        <p:spPr>
          <a:xfrm>
            <a:off x="5356636" y="1244112"/>
            <a:ext cx="6378744" cy="6140542"/>
          </a:xfrm>
        </p:spPr>
        <p:txBody>
          <a:bodyPr/>
          <a:lstStyle>
            <a:lvl1pPr>
              <a:defRPr sz="4032"/>
            </a:lvl1pPr>
            <a:lvl2pPr>
              <a:defRPr sz="3528"/>
            </a:lvl2pPr>
            <a:lvl3pPr>
              <a:defRPr sz="3024"/>
            </a:lvl3pPr>
            <a:lvl4pPr>
              <a:defRPr sz="2520"/>
            </a:lvl4pPr>
            <a:lvl5pPr>
              <a:defRPr sz="2520"/>
            </a:lvl5pPr>
            <a:lvl6pPr>
              <a:defRPr sz="2520"/>
            </a:lvl6pPr>
            <a:lvl7pPr>
              <a:defRPr sz="2520"/>
            </a:lvl7pPr>
            <a:lvl8pPr>
              <a:defRPr sz="2520"/>
            </a:lvl8pPr>
            <a:lvl9pPr>
              <a:defRPr sz="252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7890" y="2592229"/>
            <a:ext cx="4063824" cy="4802425"/>
          </a:xfrm>
        </p:spPr>
        <p:txBody>
          <a:bodyPr/>
          <a:lstStyle>
            <a:lvl1pPr marL="0" indent="0">
              <a:buNone/>
              <a:defRPr sz="2016"/>
            </a:lvl1pPr>
            <a:lvl2pPr marL="576072" indent="0">
              <a:buNone/>
              <a:defRPr sz="1764"/>
            </a:lvl2pPr>
            <a:lvl3pPr marL="1152144" indent="0">
              <a:buNone/>
              <a:defRPr sz="1512"/>
            </a:lvl3pPr>
            <a:lvl4pPr marL="1728216" indent="0">
              <a:buNone/>
              <a:defRPr sz="1260"/>
            </a:lvl4pPr>
            <a:lvl5pPr marL="2304288" indent="0">
              <a:buNone/>
              <a:defRPr sz="1260"/>
            </a:lvl5pPr>
            <a:lvl6pPr marL="2880360" indent="0">
              <a:buNone/>
              <a:defRPr sz="1260"/>
            </a:lvl6pPr>
            <a:lvl7pPr marL="3456432" indent="0">
              <a:buNone/>
              <a:defRPr sz="1260"/>
            </a:lvl7pPr>
            <a:lvl8pPr marL="4032504" indent="0">
              <a:buNone/>
              <a:defRPr sz="1260"/>
            </a:lvl8pPr>
            <a:lvl9pPr marL="4608576" indent="0">
              <a:buNone/>
              <a:defRPr sz="1260"/>
            </a:lvl9pPr>
          </a:lstStyle>
          <a:p>
            <a:pPr lvl="0"/>
            <a:r>
              <a:rPr lang="ru-RU" smtClean="0"/>
              <a:t>Образец текста</a:t>
            </a:r>
          </a:p>
        </p:txBody>
      </p:sp>
      <p:sp>
        <p:nvSpPr>
          <p:cNvPr id="5" name="Date Placeholder 4"/>
          <p:cNvSpPr>
            <a:spLocks noGrp="1"/>
          </p:cNvSpPr>
          <p:nvPr>
            <p:ph type="dt" sz="half" idx="10"/>
          </p:nvPr>
        </p:nvSpPr>
        <p:spPr/>
        <p:txBody>
          <a:bodyPr/>
          <a:lstStyle/>
          <a:p>
            <a:fld id="{E53252CB-ADE7-4E5E-A2C0-C60ADB98DCF4}" type="datetime1">
              <a:rPr lang="ru-RU" smtClean="0"/>
              <a:t>13.06.2017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3416901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7890" y="576051"/>
            <a:ext cx="4063824" cy="2016178"/>
          </a:xfrm>
        </p:spPr>
        <p:txBody>
          <a:bodyPr anchor="b"/>
          <a:lstStyle>
            <a:lvl1pPr>
              <a:defRPr sz="4032"/>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356636" y="1244112"/>
            <a:ext cx="6378744" cy="6140542"/>
          </a:xfrm>
        </p:spPr>
        <p:txBody>
          <a:bodyPr anchor="t"/>
          <a:lstStyle>
            <a:lvl1pPr marL="0" indent="0">
              <a:buNone/>
              <a:defRPr sz="4032"/>
            </a:lvl1pPr>
            <a:lvl2pPr marL="576072" indent="0">
              <a:buNone/>
              <a:defRPr sz="3528"/>
            </a:lvl2pPr>
            <a:lvl3pPr marL="1152144" indent="0">
              <a:buNone/>
              <a:defRPr sz="3024"/>
            </a:lvl3pPr>
            <a:lvl4pPr marL="1728216" indent="0">
              <a:buNone/>
              <a:defRPr sz="2520"/>
            </a:lvl4pPr>
            <a:lvl5pPr marL="2304288" indent="0">
              <a:buNone/>
              <a:defRPr sz="2520"/>
            </a:lvl5pPr>
            <a:lvl6pPr marL="2880360" indent="0">
              <a:buNone/>
              <a:defRPr sz="2520"/>
            </a:lvl6pPr>
            <a:lvl7pPr marL="3456432" indent="0">
              <a:buNone/>
              <a:defRPr sz="2520"/>
            </a:lvl7pPr>
            <a:lvl8pPr marL="4032504" indent="0">
              <a:buNone/>
              <a:defRPr sz="2520"/>
            </a:lvl8pPr>
            <a:lvl9pPr marL="4608576" indent="0">
              <a:buNone/>
              <a:defRPr sz="2520"/>
            </a:lvl9pPr>
          </a:lstStyle>
          <a:p>
            <a:r>
              <a:rPr lang="ru-RU" smtClean="0"/>
              <a:t>Вставка рисунка</a:t>
            </a:r>
            <a:endParaRPr lang="en-US" dirty="0"/>
          </a:p>
        </p:txBody>
      </p:sp>
      <p:sp>
        <p:nvSpPr>
          <p:cNvPr id="4" name="Text Placeholder 3"/>
          <p:cNvSpPr>
            <a:spLocks noGrp="1"/>
          </p:cNvSpPr>
          <p:nvPr>
            <p:ph type="body" sz="half" idx="2"/>
          </p:nvPr>
        </p:nvSpPr>
        <p:spPr>
          <a:xfrm>
            <a:off x="867890" y="2592229"/>
            <a:ext cx="4063824" cy="4802425"/>
          </a:xfrm>
        </p:spPr>
        <p:txBody>
          <a:bodyPr/>
          <a:lstStyle>
            <a:lvl1pPr marL="0" indent="0">
              <a:buNone/>
              <a:defRPr sz="2016"/>
            </a:lvl1pPr>
            <a:lvl2pPr marL="576072" indent="0">
              <a:buNone/>
              <a:defRPr sz="1764"/>
            </a:lvl2pPr>
            <a:lvl3pPr marL="1152144" indent="0">
              <a:buNone/>
              <a:defRPr sz="1512"/>
            </a:lvl3pPr>
            <a:lvl4pPr marL="1728216" indent="0">
              <a:buNone/>
              <a:defRPr sz="1260"/>
            </a:lvl4pPr>
            <a:lvl5pPr marL="2304288" indent="0">
              <a:buNone/>
              <a:defRPr sz="1260"/>
            </a:lvl5pPr>
            <a:lvl6pPr marL="2880360" indent="0">
              <a:buNone/>
              <a:defRPr sz="1260"/>
            </a:lvl6pPr>
            <a:lvl7pPr marL="3456432" indent="0">
              <a:buNone/>
              <a:defRPr sz="1260"/>
            </a:lvl7pPr>
            <a:lvl8pPr marL="4032504" indent="0">
              <a:buNone/>
              <a:defRPr sz="1260"/>
            </a:lvl8pPr>
            <a:lvl9pPr marL="4608576" indent="0">
              <a:buNone/>
              <a:defRPr sz="1260"/>
            </a:lvl9pPr>
          </a:lstStyle>
          <a:p>
            <a:pPr lvl="0"/>
            <a:r>
              <a:rPr lang="ru-RU" smtClean="0"/>
              <a:t>Образец текста</a:t>
            </a:r>
          </a:p>
        </p:txBody>
      </p:sp>
      <p:sp>
        <p:nvSpPr>
          <p:cNvPr id="5" name="Date Placeholder 4"/>
          <p:cNvSpPr>
            <a:spLocks noGrp="1"/>
          </p:cNvSpPr>
          <p:nvPr>
            <p:ph type="dt" sz="half" idx="10"/>
          </p:nvPr>
        </p:nvSpPr>
        <p:spPr/>
        <p:txBody>
          <a:bodyPr/>
          <a:lstStyle/>
          <a:p>
            <a:fld id="{CD5BFDFF-166A-43FC-B297-94E615F04A11}" type="datetime1">
              <a:rPr lang="ru-RU" smtClean="0"/>
              <a:t>13.06.2017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1472957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6249" y="460043"/>
            <a:ext cx="10867490" cy="167014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66249" y="2300203"/>
            <a:ext cx="10867490" cy="548248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6249" y="8008709"/>
            <a:ext cx="2834997" cy="460041"/>
          </a:xfrm>
          <a:prstGeom prst="rect">
            <a:avLst/>
          </a:prstGeom>
        </p:spPr>
        <p:txBody>
          <a:bodyPr vert="horz" lIns="91440" tIns="45720" rIns="91440" bIns="45720" rtlCol="0" anchor="ctr"/>
          <a:lstStyle>
            <a:lvl1pPr algn="l">
              <a:defRPr sz="1512">
                <a:solidFill>
                  <a:schemeClr val="tx1">
                    <a:tint val="75000"/>
                  </a:schemeClr>
                </a:solidFill>
              </a:defRPr>
            </a:lvl1pPr>
          </a:lstStyle>
          <a:p>
            <a:fld id="{A241E2D8-BE14-4FE6-A411-46A9A93785B2}" type="datetime1">
              <a:rPr lang="ru-RU" smtClean="0"/>
              <a:t>13.06.2017</a:t>
            </a:fld>
            <a:endParaRPr lang="ru-RU"/>
          </a:p>
        </p:txBody>
      </p:sp>
      <p:sp>
        <p:nvSpPr>
          <p:cNvPr id="5" name="Footer Placeholder 4"/>
          <p:cNvSpPr>
            <a:spLocks noGrp="1"/>
          </p:cNvSpPr>
          <p:nvPr>
            <p:ph type="ftr" sz="quarter" idx="3"/>
          </p:nvPr>
        </p:nvSpPr>
        <p:spPr>
          <a:xfrm>
            <a:off x="4173746" y="8008709"/>
            <a:ext cx="4252496" cy="460041"/>
          </a:xfrm>
          <a:prstGeom prst="rect">
            <a:avLst/>
          </a:prstGeom>
        </p:spPr>
        <p:txBody>
          <a:bodyPr vert="horz" lIns="91440" tIns="45720" rIns="91440" bIns="45720" rtlCol="0" anchor="ctr"/>
          <a:lstStyle>
            <a:lvl1pPr algn="ctr">
              <a:defRPr sz="1512">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898742" y="8008709"/>
            <a:ext cx="2834997" cy="460041"/>
          </a:xfrm>
          <a:prstGeom prst="rect">
            <a:avLst/>
          </a:prstGeom>
        </p:spPr>
        <p:txBody>
          <a:bodyPr vert="horz" lIns="91440" tIns="45720" rIns="91440" bIns="45720" rtlCol="0" anchor="ctr"/>
          <a:lstStyle>
            <a:lvl1pPr algn="r">
              <a:defRPr sz="1512">
                <a:solidFill>
                  <a:schemeClr val="tx1">
                    <a:tint val="75000"/>
                  </a:schemeClr>
                </a:solidFill>
              </a:defRPr>
            </a:lvl1pPr>
          </a:lstStyle>
          <a:p>
            <a:fld id="{9005E221-E10C-40C7-8143-48F6241B2838}" type="slidenum">
              <a:rPr lang="ru-RU" smtClean="0"/>
              <a:pPr/>
              <a:t>‹#›</a:t>
            </a:fld>
            <a:endParaRPr lang="ru-RU"/>
          </a:p>
        </p:txBody>
      </p:sp>
    </p:spTree>
    <p:extLst>
      <p:ext uri="{BB962C8B-B14F-4D97-AF65-F5344CB8AC3E}">
        <p14:creationId xmlns:p14="http://schemas.microsoft.com/office/powerpoint/2010/main" val="2067467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Lst>
  <p:hf hdr="0" ftr="0" dt="0"/>
  <p:txStyles>
    <p:titleStyle>
      <a:lvl1pPr algn="l" defTabSz="1152144" rtl="0" eaLnBrk="1" latinLnBrk="0" hangingPunct="1">
        <a:lnSpc>
          <a:spcPct val="90000"/>
        </a:lnSpc>
        <a:spcBef>
          <a:spcPct val="0"/>
        </a:spcBef>
        <a:buNone/>
        <a:defRPr sz="5544" kern="1200">
          <a:solidFill>
            <a:schemeClr val="tx1"/>
          </a:solidFill>
          <a:latin typeface="+mj-lt"/>
          <a:ea typeface="+mj-ea"/>
          <a:cs typeface="+mj-cs"/>
        </a:defRPr>
      </a:lvl1pPr>
    </p:titleStyle>
    <p:bodyStyle>
      <a:lvl1pPr marL="288036" indent="-288036" algn="l" defTabSz="1152144" rtl="0" eaLnBrk="1" latinLnBrk="0" hangingPunct="1">
        <a:lnSpc>
          <a:spcPct val="90000"/>
        </a:lnSpc>
        <a:spcBef>
          <a:spcPts val="1260"/>
        </a:spcBef>
        <a:buFont typeface="Arial" panose="020B0604020202020204" pitchFamily="34" charset="0"/>
        <a:buChar char="•"/>
        <a:defRPr sz="3528" kern="1200">
          <a:solidFill>
            <a:schemeClr val="tx1"/>
          </a:solidFill>
          <a:latin typeface="+mn-lt"/>
          <a:ea typeface="+mn-ea"/>
          <a:cs typeface="+mn-cs"/>
        </a:defRPr>
      </a:lvl1pPr>
      <a:lvl2pPr marL="864108" indent="-288036" algn="l" defTabSz="1152144" rtl="0" eaLnBrk="1" latinLnBrk="0" hangingPunct="1">
        <a:lnSpc>
          <a:spcPct val="90000"/>
        </a:lnSpc>
        <a:spcBef>
          <a:spcPts val="630"/>
        </a:spcBef>
        <a:buFont typeface="Arial" panose="020B0604020202020204" pitchFamily="34" charset="0"/>
        <a:buChar char="•"/>
        <a:defRPr sz="3024" kern="1200">
          <a:solidFill>
            <a:schemeClr val="tx1"/>
          </a:solidFill>
          <a:latin typeface="+mn-lt"/>
          <a:ea typeface="+mn-ea"/>
          <a:cs typeface="+mn-cs"/>
        </a:defRPr>
      </a:lvl2pPr>
      <a:lvl3pPr marL="1440180" indent="-288036" algn="l" defTabSz="1152144" rtl="0" eaLnBrk="1" latinLnBrk="0" hangingPunct="1">
        <a:lnSpc>
          <a:spcPct val="90000"/>
        </a:lnSpc>
        <a:spcBef>
          <a:spcPts val="630"/>
        </a:spcBef>
        <a:buFont typeface="Arial" panose="020B0604020202020204" pitchFamily="34" charset="0"/>
        <a:buChar char="•"/>
        <a:defRPr sz="2520" kern="1200">
          <a:solidFill>
            <a:schemeClr val="tx1"/>
          </a:solidFill>
          <a:latin typeface="+mn-lt"/>
          <a:ea typeface="+mn-ea"/>
          <a:cs typeface="+mn-cs"/>
        </a:defRPr>
      </a:lvl3pPr>
      <a:lvl4pPr marL="2016252"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4pPr>
      <a:lvl5pPr marL="2592324"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5pPr>
      <a:lvl6pPr marL="3168396"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6pPr>
      <a:lvl7pPr marL="3744468"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7pPr>
      <a:lvl8pPr marL="4320540"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8pPr>
      <a:lvl9pPr marL="4896612"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9pPr>
    </p:bodyStyle>
    <p:otherStyle>
      <a:defPPr>
        <a:defRPr lang="en-US"/>
      </a:defPPr>
      <a:lvl1pPr marL="0" algn="l" defTabSz="1152144" rtl="0" eaLnBrk="1" latinLnBrk="0" hangingPunct="1">
        <a:defRPr sz="2268" kern="1200">
          <a:solidFill>
            <a:schemeClr val="tx1"/>
          </a:solidFill>
          <a:latin typeface="+mn-lt"/>
          <a:ea typeface="+mn-ea"/>
          <a:cs typeface="+mn-cs"/>
        </a:defRPr>
      </a:lvl1pPr>
      <a:lvl2pPr marL="576072" algn="l" defTabSz="1152144" rtl="0" eaLnBrk="1" latinLnBrk="0" hangingPunct="1">
        <a:defRPr sz="2268" kern="1200">
          <a:solidFill>
            <a:schemeClr val="tx1"/>
          </a:solidFill>
          <a:latin typeface="+mn-lt"/>
          <a:ea typeface="+mn-ea"/>
          <a:cs typeface="+mn-cs"/>
        </a:defRPr>
      </a:lvl2pPr>
      <a:lvl3pPr marL="1152144" algn="l" defTabSz="1152144" rtl="0" eaLnBrk="1" latinLnBrk="0" hangingPunct="1">
        <a:defRPr sz="2268" kern="1200">
          <a:solidFill>
            <a:schemeClr val="tx1"/>
          </a:solidFill>
          <a:latin typeface="+mn-lt"/>
          <a:ea typeface="+mn-ea"/>
          <a:cs typeface="+mn-cs"/>
        </a:defRPr>
      </a:lvl3pPr>
      <a:lvl4pPr marL="1728216" algn="l" defTabSz="1152144" rtl="0" eaLnBrk="1" latinLnBrk="0" hangingPunct="1">
        <a:defRPr sz="2268" kern="1200">
          <a:solidFill>
            <a:schemeClr val="tx1"/>
          </a:solidFill>
          <a:latin typeface="+mn-lt"/>
          <a:ea typeface="+mn-ea"/>
          <a:cs typeface="+mn-cs"/>
        </a:defRPr>
      </a:lvl4pPr>
      <a:lvl5pPr marL="2304288" algn="l" defTabSz="1152144" rtl="0" eaLnBrk="1" latinLnBrk="0" hangingPunct="1">
        <a:defRPr sz="2268" kern="1200">
          <a:solidFill>
            <a:schemeClr val="tx1"/>
          </a:solidFill>
          <a:latin typeface="+mn-lt"/>
          <a:ea typeface="+mn-ea"/>
          <a:cs typeface="+mn-cs"/>
        </a:defRPr>
      </a:lvl5pPr>
      <a:lvl6pPr marL="2880360" algn="l" defTabSz="1152144" rtl="0" eaLnBrk="1" latinLnBrk="0" hangingPunct="1">
        <a:defRPr sz="2268" kern="1200">
          <a:solidFill>
            <a:schemeClr val="tx1"/>
          </a:solidFill>
          <a:latin typeface="+mn-lt"/>
          <a:ea typeface="+mn-ea"/>
          <a:cs typeface="+mn-cs"/>
        </a:defRPr>
      </a:lvl6pPr>
      <a:lvl7pPr marL="3456432" algn="l" defTabSz="1152144" rtl="0" eaLnBrk="1" latinLnBrk="0" hangingPunct="1">
        <a:defRPr sz="2268" kern="1200">
          <a:solidFill>
            <a:schemeClr val="tx1"/>
          </a:solidFill>
          <a:latin typeface="+mn-lt"/>
          <a:ea typeface="+mn-ea"/>
          <a:cs typeface="+mn-cs"/>
        </a:defRPr>
      </a:lvl7pPr>
      <a:lvl8pPr marL="4032504" algn="l" defTabSz="1152144" rtl="0" eaLnBrk="1" latinLnBrk="0" hangingPunct="1">
        <a:defRPr sz="2268" kern="1200">
          <a:solidFill>
            <a:schemeClr val="tx1"/>
          </a:solidFill>
          <a:latin typeface="+mn-lt"/>
          <a:ea typeface="+mn-ea"/>
          <a:cs typeface="+mn-cs"/>
        </a:defRPr>
      </a:lvl8pPr>
      <a:lvl9pPr marL="4608576" algn="l" defTabSz="1152144" rtl="0" eaLnBrk="1" latinLnBrk="0" hangingPunct="1">
        <a:defRPr sz="22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1.png"/><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gif"/><Relationship Id="rId4" Type="http://schemas.openxmlformats.org/officeDocument/2006/relationships/image" Target="../media/image23.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1.emf"/><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jpe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3455307"/>
            <a:ext cx="12599988" cy="3807938"/>
          </a:xfrm>
          <a:prstGeom prst="rect">
            <a:avLst/>
          </a:prstGeom>
          <a:noFill/>
        </p:spPr>
        <p:txBody>
          <a:bodyPr wrap="square" rtlCol="0" anchor="ctr" anchorCtr="0">
            <a:noAutofit/>
          </a:bodyPr>
          <a:lstStyle/>
          <a:p>
            <a:pPr algn="ctr"/>
            <a:r>
              <a:rPr lang="ru-RU" sz="3200" b="1" dirty="0" smtClean="0">
                <a:solidFill>
                  <a:srgbClr val="002060"/>
                </a:solidFill>
                <a:latin typeface="Arial Narrow" panose="020B0606020202030204" pitchFamily="34" charset="0"/>
              </a:rPr>
              <a:t>Материалы  о ходе оказания мер поддержки</a:t>
            </a:r>
            <a:br>
              <a:rPr lang="ru-RU" sz="3200" b="1" dirty="0" smtClean="0">
                <a:solidFill>
                  <a:srgbClr val="002060"/>
                </a:solidFill>
                <a:latin typeface="Arial Narrow" panose="020B0606020202030204" pitchFamily="34" charset="0"/>
              </a:rPr>
            </a:br>
            <a:r>
              <a:rPr lang="ru-RU" sz="3200" b="1" dirty="0" smtClean="0">
                <a:solidFill>
                  <a:srgbClr val="002060"/>
                </a:solidFill>
                <a:latin typeface="Arial Narrow" panose="020B0606020202030204" pitchFamily="34" charset="0"/>
              </a:rPr>
              <a:t> субъектам малого и среднего предпринимательства</a:t>
            </a:r>
            <a:endParaRPr lang="ru-RU" sz="3200" b="1" dirty="0">
              <a:solidFill>
                <a:srgbClr val="002060"/>
              </a:solidFill>
              <a:latin typeface="Arial Narrow" panose="020B0606020202030204" pitchFamily="34" charset="0"/>
            </a:endParaRPr>
          </a:p>
          <a:p>
            <a:pPr algn="ctr"/>
            <a:r>
              <a:rPr lang="ru-RU" sz="3200" b="1" dirty="0" smtClean="0">
                <a:solidFill>
                  <a:srgbClr val="002060"/>
                </a:solidFill>
                <a:latin typeface="Arial Narrow" panose="020B0606020202030204" pitchFamily="34" charset="0"/>
              </a:rPr>
              <a:t>Корпорацией МСП в 2017 году</a:t>
            </a:r>
            <a:endParaRPr lang="en-US" sz="3200" b="1" dirty="0" smtClean="0">
              <a:solidFill>
                <a:srgbClr val="002060"/>
              </a:solidFill>
              <a:latin typeface="Arial Narrow" panose="020B0606020202030204" pitchFamily="34" charset="0"/>
            </a:endParaRPr>
          </a:p>
          <a:p>
            <a:pPr algn="ctr"/>
            <a:endParaRPr lang="ru-RU" sz="2800" b="1" dirty="0" smtClean="0">
              <a:solidFill>
                <a:srgbClr val="002060"/>
              </a:solidFill>
              <a:latin typeface="Arial Narrow" panose="020B0606020202030204" pitchFamily="34" charset="0"/>
            </a:endParaRPr>
          </a:p>
          <a:p>
            <a:pPr algn="ctr"/>
            <a:r>
              <a:rPr lang="ru-RU" sz="2800" b="1" dirty="0" smtClean="0">
                <a:solidFill>
                  <a:srgbClr val="002060"/>
                </a:solidFill>
                <a:latin typeface="Arial Narrow" panose="020B0606020202030204" pitchFamily="34" charset="0"/>
              </a:rPr>
              <a:t>(по состоянию на 13.06.2017)</a:t>
            </a:r>
            <a:endParaRPr lang="en-US" sz="2800" b="1" dirty="0" smtClean="0">
              <a:solidFill>
                <a:srgbClr val="002060"/>
              </a:solidFill>
              <a:latin typeface="Arial Narrow" panose="020B0606020202030204" pitchFamily="34" charset="0"/>
            </a:endParaRPr>
          </a:p>
        </p:txBody>
      </p:sp>
      <p:sp>
        <p:nvSpPr>
          <p:cNvPr id="5" name="TextBox 4"/>
          <p:cNvSpPr txBox="1"/>
          <p:nvPr/>
        </p:nvSpPr>
        <p:spPr>
          <a:xfrm>
            <a:off x="5457462" y="7558267"/>
            <a:ext cx="1909822" cy="400110"/>
          </a:xfrm>
          <a:prstGeom prst="rect">
            <a:avLst/>
          </a:prstGeom>
          <a:noFill/>
        </p:spPr>
        <p:txBody>
          <a:bodyPr wrap="square" rtlCol="0">
            <a:spAutoFit/>
          </a:bodyPr>
          <a:lstStyle/>
          <a:p>
            <a:r>
              <a:rPr lang="ru-RU" sz="2000" b="1" dirty="0" smtClean="0">
                <a:solidFill>
                  <a:srgbClr val="002060"/>
                </a:solidFill>
                <a:latin typeface="Arial Narrow" panose="020B0606020202030204" pitchFamily="34" charset="0"/>
              </a:rPr>
              <a:t>Москва, 2017 г</a:t>
            </a:r>
            <a:r>
              <a:rPr lang="ru-RU" b="1" dirty="0" smtClean="0">
                <a:solidFill>
                  <a:srgbClr val="002060"/>
                </a:solidFill>
                <a:latin typeface="Arial Narrow" panose="020B0606020202030204" pitchFamily="34" charset="0"/>
              </a:rPr>
              <a:t>.</a:t>
            </a:r>
            <a:endParaRPr lang="ru-RU" b="1" dirty="0">
              <a:solidFill>
                <a:srgbClr val="002060"/>
              </a:solidFill>
              <a:latin typeface="Arial Narrow" panose="020B0606020202030204" pitchFamily="34"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Tree>
    <p:extLst>
      <p:ext uri="{BB962C8B-B14F-4D97-AF65-F5344CB8AC3E}">
        <p14:creationId xmlns:p14="http://schemas.microsoft.com/office/powerpoint/2010/main" val="3260774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Прямоугольник 53"/>
          <p:cNvSpPr/>
          <p:nvPr/>
        </p:nvSpPr>
        <p:spPr>
          <a:xfrm>
            <a:off x="265352" y="1928268"/>
            <a:ext cx="12051180" cy="529033"/>
          </a:xfrm>
          <a:prstGeom prst="rect">
            <a:avLst/>
          </a:prstGeom>
          <a:solidFill>
            <a:schemeClr val="bg1"/>
          </a:solidFill>
        </p:spPr>
        <p:txBody>
          <a:bodyPr wrap="square" anchor="ctr" anchorCtr="0">
            <a:noAutofit/>
          </a:bodyPr>
          <a:lstStyle/>
          <a:p>
            <a:pPr algn="r">
              <a:defRPr/>
            </a:pPr>
            <a:r>
              <a:rPr lang="ru-RU" sz="2000" b="1" dirty="0">
                <a:latin typeface="Arial Narrow" panose="020B0606020202030204" pitchFamily="34" charset="0"/>
                <a:ea typeface="Calibri" panose="020F0502020204030204" pitchFamily="34" charset="0"/>
              </a:rPr>
              <a:t>Объем финансирования субъектов </a:t>
            </a:r>
            <a:r>
              <a:rPr lang="ru-RU" sz="2000" b="1" dirty="0" smtClean="0">
                <a:latin typeface="Arial Narrow" panose="020B0606020202030204" pitchFamily="34" charset="0"/>
                <a:ea typeface="Calibri" panose="020F0502020204030204" pitchFamily="34" charset="0"/>
              </a:rPr>
              <a:t>МСП с </a:t>
            </a:r>
            <a:r>
              <a:rPr lang="ru-RU" sz="2000" b="1" dirty="0">
                <a:latin typeface="Arial Narrow" panose="020B0606020202030204" pitchFamily="34" charset="0"/>
                <a:ea typeface="Calibri" panose="020F0502020204030204" pitchFamily="34" charset="0"/>
              </a:rPr>
              <a:t>участием гарантийной поддержки НГС </a:t>
            </a:r>
            <a:r>
              <a:rPr lang="ru-RU" sz="2000" b="1" dirty="0" smtClean="0">
                <a:latin typeface="Arial Narrow" panose="020B0606020202030204" pitchFamily="34" charset="0"/>
                <a:ea typeface="Calibri" panose="020F0502020204030204" pitchFamily="34" charset="0"/>
              </a:rPr>
              <a:t>– </a:t>
            </a:r>
            <a:r>
              <a:rPr lang="ru-RU" sz="2000" b="1" dirty="0" smtClean="0">
                <a:solidFill>
                  <a:schemeClr val="accent2"/>
                </a:solidFill>
                <a:latin typeface="Arial Narrow" panose="020B0606020202030204" pitchFamily="34" charset="0"/>
                <a:ea typeface="Calibri" panose="020F0502020204030204" pitchFamily="34" charset="0"/>
              </a:rPr>
              <a:t>86,7 </a:t>
            </a:r>
            <a:r>
              <a:rPr lang="ru-RU" sz="2000" b="1" dirty="0">
                <a:solidFill>
                  <a:schemeClr val="accent2"/>
                </a:solidFill>
                <a:latin typeface="Arial Narrow" panose="020B0606020202030204" pitchFamily="34" charset="0"/>
                <a:ea typeface="Calibri" panose="020F0502020204030204" pitchFamily="34" charset="0"/>
              </a:rPr>
              <a:t>млрд </a:t>
            </a:r>
            <a:r>
              <a:rPr lang="ru-RU" sz="2000" b="1" dirty="0" smtClean="0">
                <a:solidFill>
                  <a:schemeClr val="accent2"/>
                </a:solidFill>
                <a:latin typeface="Arial Narrow" panose="020B0606020202030204" pitchFamily="34" charset="0"/>
                <a:ea typeface="Calibri" panose="020F0502020204030204" pitchFamily="34" charset="0"/>
              </a:rPr>
              <a:t>руб.*</a:t>
            </a:r>
            <a:endParaRPr lang="ru-RU" sz="2000" b="1" dirty="0">
              <a:solidFill>
                <a:schemeClr val="accent2"/>
              </a:solidFill>
              <a:latin typeface="Arial Narrow" panose="020B0606020202030204" pitchFamily="34" charset="0"/>
              <a:ea typeface="Calibri" panose="020F0502020204030204" pitchFamily="34" charset="0"/>
            </a:endParaRPr>
          </a:p>
        </p:txBody>
      </p:sp>
      <p:sp>
        <p:nvSpPr>
          <p:cNvPr id="3" name="Прямоугольник 2"/>
          <p:cNvSpPr/>
          <p:nvPr/>
        </p:nvSpPr>
        <p:spPr>
          <a:xfrm>
            <a:off x="281330" y="1571029"/>
            <a:ext cx="12039542" cy="529033"/>
          </a:xfrm>
          <a:prstGeom prst="rect">
            <a:avLst/>
          </a:prstGeom>
          <a:solidFill>
            <a:schemeClr val="bg1"/>
          </a:solidFill>
        </p:spPr>
        <p:txBody>
          <a:bodyPr wrap="square" anchor="ctr" anchorCtr="0">
            <a:noAutofit/>
          </a:bodyPr>
          <a:lstStyle/>
          <a:p>
            <a:pPr algn="just">
              <a:defRPr/>
            </a:pPr>
            <a:r>
              <a:rPr lang="ru-RU" sz="2000" b="1" u="sng" dirty="0" smtClean="0">
                <a:solidFill>
                  <a:srgbClr val="002060"/>
                </a:solidFill>
                <a:latin typeface="Arial Narrow" panose="020B0606020202030204" pitchFamily="34" charset="0"/>
                <a:cs typeface="Times New Roman" panose="02020603050405020304" pitchFamily="18" charset="0"/>
              </a:rPr>
              <a:t>СОСТОЯНИЕ 2017 ГОДА:</a:t>
            </a:r>
            <a:r>
              <a:rPr lang="ru-RU" sz="2000" b="1" dirty="0" smtClean="0">
                <a:solidFill>
                  <a:srgbClr val="002060"/>
                </a:solidFill>
                <a:latin typeface="Arial Narrow" panose="020B0606020202030204" pitchFamily="34" charset="0"/>
                <a:cs typeface="Times New Roman" panose="02020603050405020304" pitchFamily="18" charset="0"/>
              </a:rPr>
              <a:t>       </a:t>
            </a:r>
            <a:r>
              <a:rPr lang="ru-RU" sz="2000" b="1" dirty="0" smtClean="0">
                <a:latin typeface="Arial Narrow" panose="020B0606020202030204" pitchFamily="34" charset="0"/>
                <a:ea typeface="Calibri" panose="020F0502020204030204" pitchFamily="34" charset="0"/>
              </a:rPr>
              <a:t>Объем </a:t>
            </a:r>
            <a:r>
              <a:rPr lang="ru-RU" sz="2000" b="1" dirty="0">
                <a:latin typeface="Arial Narrow" panose="020B0606020202030204" pitchFamily="34" charset="0"/>
                <a:ea typeface="Calibri" panose="020F0502020204030204" pitchFamily="34" charset="0"/>
              </a:rPr>
              <a:t>выданных в 2017 г. гарантий и поручительств</a:t>
            </a:r>
            <a:r>
              <a:rPr lang="en-US" sz="2000" b="1" dirty="0">
                <a:latin typeface="Arial Narrow" panose="020B0606020202030204" pitchFamily="34" charset="0"/>
                <a:ea typeface="Calibri" panose="020F0502020204030204" pitchFamily="34" charset="0"/>
              </a:rPr>
              <a:t> </a:t>
            </a:r>
            <a:r>
              <a:rPr lang="ru-RU" sz="2000" b="1" dirty="0">
                <a:latin typeface="Arial Narrow" panose="020B0606020202030204" pitchFamily="34" charset="0"/>
                <a:ea typeface="Calibri" panose="020F0502020204030204" pitchFamily="34" charset="0"/>
              </a:rPr>
              <a:t>в рамках </a:t>
            </a:r>
            <a:r>
              <a:rPr lang="ru-RU" sz="2000" b="1" dirty="0" smtClean="0">
                <a:latin typeface="Arial Narrow" panose="020B0606020202030204" pitchFamily="34" charset="0"/>
                <a:ea typeface="Calibri" panose="020F0502020204030204" pitchFamily="34" charset="0"/>
              </a:rPr>
              <a:t>НГС – </a:t>
            </a:r>
            <a:r>
              <a:rPr lang="ru-RU" sz="2000" b="1" dirty="0" smtClean="0">
                <a:solidFill>
                  <a:schemeClr val="accent2"/>
                </a:solidFill>
                <a:latin typeface="Arial Narrow" panose="020B0606020202030204" pitchFamily="34" charset="0"/>
                <a:ea typeface="Calibri" panose="020F0502020204030204" pitchFamily="34" charset="0"/>
              </a:rPr>
              <a:t>50,3 млрд руб.*</a:t>
            </a:r>
            <a:endParaRPr lang="ru-RU" sz="2000" b="1" dirty="0">
              <a:solidFill>
                <a:schemeClr val="accent2"/>
              </a:solidFill>
              <a:latin typeface="Arial Narrow" panose="020B0606020202030204" pitchFamily="34" charset="0"/>
              <a:ea typeface="Calibri" panose="020F0502020204030204" pitchFamily="34" charset="0"/>
            </a:endParaRPr>
          </a:p>
        </p:txBody>
      </p:sp>
      <p:sp>
        <p:nvSpPr>
          <p:cNvPr id="33" name="TextBox 32"/>
          <p:cNvSpPr txBox="1"/>
          <p:nvPr/>
        </p:nvSpPr>
        <p:spPr>
          <a:xfrm>
            <a:off x="322426" y="2459645"/>
            <a:ext cx="5215345" cy="492443"/>
          </a:xfrm>
          <a:prstGeom prst="rect">
            <a:avLst/>
          </a:prstGeom>
          <a:solidFill>
            <a:schemeClr val="bg1"/>
          </a:solidFill>
        </p:spPr>
        <p:txBody>
          <a:bodyPr wrap="square" lIns="0" rtlCol="0">
            <a:spAutoFit/>
          </a:bodyPr>
          <a:lstStyle/>
          <a:p>
            <a:pPr lvl="0">
              <a:defRPr/>
            </a:pPr>
            <a:r>
              <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rPr>
              <a:t>Результаты </a:t>
            </a:r>
            <a:r>
              <a:rPr lang="ru-RU" sz="1400" b="1" dirty="0" smtClean="0">
                <a:solidFill>
                  <a:prstClr val="black"/>
                </a:solidFill>
                <a:latin typeface="Arial Narrow" panose="020B0606020202030204" pitchFamily="34" charset="0"/>
              </a:rPr>
              <a:t>гарантийной </a:t>
            </a:r>
            <a:r>
              <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rPr>
              <a:t>поддержки </a:t>
            </a:r>
            <a:r>
              <a:rPr lang="ru-RU" sz="1400" b="1" dirty="0" smtClean="0">
                <a:solidFill>
                  <a:prstClr val="black"/>
                </a:solidFill>
                <a:latin typeface="Arial Narrow" panose="020B0606020202030204" pitchFamily="34" charset="0"/>
              </a:rPr>
              <a:t>по </a:t>
            </a:r>
            <a:r>
              <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rPr>
              <a:t>результатам </a:t>
            </a:r>
            <a:r>
              <a:rPr kumimoji="0" lang="ru-RU" sz="1400" b="1" i="0" u="none" strike="noStrike" kern="1200" cap="none" spc="0" normalizeH="0" baseline="0" noProof="0" dirty="0" smtClean="0">
                <a:ln>
                  <a:noFill/>
                </a:ln>
                <a:solidFill>
                  <a:prstClr val="black"/>
                </a:solidFill>
                <a:effectLst/>
                <a:uLnTx/>
                <a:uFillTx/>
                <a:latin typeface="Arial Narrow" panose="020B0606020202030204" pitchFamily="34" charset="0"/>
              </a:rPr>
              <a:t>2014-2017 </a:t>
            </a:r>
            <a:r>
              <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rPr>
              <a:t>гг</a:t>
            </a:r>
            <a:r>
              <a:rPr kumimoji="0" lang="ru-RU" sz="1400" b="1" i="0" u="none" strike="noStrike" kern="1200" cap="none" spc="0" normalizeH="0" baseline="0" noProof="0" dirty="0" smtClean="0">
                <a:ln>
                  <a:noFill/>
                </a:ln>
                <a:solidFill>
                  <a:prstClr val="black"/>
                </a:solidFill>
                <a:effectLst/>
                <a:uLnTx/>
                <a:uFillTx/>
                <a:latin typeface="Arial Narrow" panose="020B0606020202030204" pitchFamily="34" charset="0"/>
              </a:rPr>
              <a:t>.</a:t>
            </a:r>
          </a:p>
          <a:p>
            <a:pPr lvl="0">
              <a:defRPr/>
            </a:pPr>
            <a:r>
              <a:rPr kumimoji="0" lang="ru-RU" sz="1100" i="0" u="none" strike="noStrike" kern="1200" cap="none" spc="0" normalizeH="0" baseline="0" noProof="0" dirty="0" smtClean="0">
                <a:ln>
                  <a:noFill/>
                </a:ln>
                <a:solidFill>
                  <a:schemeClr val="tx1">
                    <a:lumMod val="50000"/>
                    <a:lumOff val="50000"/>
                  </a:schemeClr>
                </a:solidFill>
                <a:effectLst/>
                <a:uLnTx/>
                <a:uFillTx/>
                <a:latin typeface="Arial Narrow" panose="020B0606020202030204" pitchFamily="34" charset="0"/>
              </a:rPr>
              <a:t> по состоянию на 13 июня </a:t>
            </a:r>
            <a:r>
              <a:rPr lang="ru-RU" sz="1100" dirty="0" smtClean="0">
                <a:solidFill>
                  <a:schemeClr val="tx1">
                    <a:lumMod val="50000"/>
                    <a:lumOff val="50000"/>
                  </a:schemeClr>
                </a:solidFill>
                <a:latin typeface="Arial Narrow" panose="020B0606020202030204" pitchFamily="34" charset="0"/>
              </a:rPr>
              <a:t> </a:t>
            </a:r>
            <a:r>
              <a:rPr kumimoji="0" lang="ru-RU" sz="1100" i="0" u="none" strike="noStrike" kern="1200" cap="none" spc="0" normalizeH="0" baseline="0" noProof="0" dirty="0" smtClean="0">
                <a:ln>
                  <a:noFill/>
                </a:ln>
                <a:solidFill>
                  <a:schemeClr val="tx1">
                    <a:lumMod val="50000"/>
                    <a:lumOff val="50000"/>
                  </a:schemeClr>
                </a:solidFill>
                <a:effectLst/>
                <a:uLnTx/>
                <a:uFillTx/>
                <a:latin typeface="Arial Narrow" panose="020B0606020202030204" pitchFamily="34" charset="0"/>
              </a:rPr>
              <a:t>2017 г.</a:t>
            </a:r>
          </a:p>
        </p:txBody>
      </p:sp>
      <p:sp>
        <p:nvSpPr>
          <p:cNvPr id="49" name="TextBox 48"/>
          <p:cNvSpPr txBox="1"/>
          <p:nvPr/>
        </p:nvSpPr>
        <p:spPr>
          <a:xfrm>
            <a:off x="5866915" y="2459645"/>
            <a:ext cx="6622957" cy="477054"/>
          </a:xfrm>
          <a:prstGeom prst="rect">
            <a:avLst/>
          </a:prstGeom>
          <a:solidFill>
            <a:schemeClr val="bg1"/>
          </a:solidFill>
        </p:spPr>
        <p:txBody>
          <a:bodyPr wrap="squar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rPr>
              <a:t>Проекты, поступившие в рамках </a:t>
            </a:r>
            <a:r>
              <a:rPr kumimoji="0" lang="ru-RU" sz="1400" b="1" i="0" u="none" strike="noStrike" kern="1200" cap="none" spc="0" normalizeH="0" baseline="0" noProof="0" dirty="0" smtClean="0">
                <a:ln>
                  <a:noFill/>
                </a:ln>
                <a:solidFill>
                  <a:prstClr val="black"/>
                </a:solidFill>
                <a:effectLst/>
                <a:uLnTx/>
                <a:uFillTx/>
                <a:latin typeface="Arial Narrow" panose="020B0606020202030204" pitchFamily="34" charset="0"/>
              </a:rPr>
              <a:t>«Корпоративного канала» в 2016-2017 гг.</a:t>
            </a:r>
          </a:p>
          <a:p>
            <a:pPr>
              <a:defRPr/>
            </a:pPr>
            <a:r>
              <a:rPr lang="ru-RU" sz="1100" dirty="0">
                <a:solidFill>
                  <a:schemeClr val="tx1">
                    <a:lumMod val="50000"/>
                    <a:lumOff val="50000"/>
                  </a:schemeClr>
                </a:solidFill>
                <a:latin typeface="Arial Narrow" panose="020B0606020202030204" pitchFamily="34" charset="0"/>
              </a:rPr>
              <a:t> по состоянию на </a:t>
            </a:r>
            <a:r>
              <a:rPr lang="ru-RU" sz="1100" dirty="0" smtClean="0">
                <a:solidFill>
                  <a:schemeClr val="tx1">
                    <a:lumMod val="50000"/>
                    <a:lumOff val="50000"/>
                  </a:schemeClr>
                </a:solidFill>
                <a:latin typeface="Arial Narrow" panose="020B0606020202030204" pitchFamily="34" charset="0"/>
              </a:rPr>
              <a:t>13 июня 2017 г.</a:t>
            </a:r>
            <a:endParaRPr lang="ru-RU" sz="1100" dirty="0">
              <a:solidFill>
                <a:schemeClr val="tx1">
                  <a:lumMod val="50000"/>
                  <a:lumOff val="50000"/>
                </a:schemeClr>
              </a:solidFill>
              <a:latin typeface="Arial Narrow" panose="020B0606020202030204" pitchFamily="34" charset="0"/>
            </a:endParaRPr>
          </a:p>
        </p:txBody>
      </p:sp>
      <p:graphicFrame>
        <p:nvGraphicFramePr>
          <p:cNvPr id="47" name="Таблица 46"/>
          <p:cNvGraphicFramePr>
            <a:graphicFrameLocks noGrp="1"/>
          </p:cNvGraphicFramePr>
          <p:nvPr>
            <p:extLst/>
          </p:nvPr>
        </p:nvGraphicFramePr>
        <p:xfrm>
          <a:off x="268683" y="6600324"/>
          <a:ext cx="5114974" cy="1137452"/>
        </p:xfrm>
        <a:graphic>
          <a:graphicData uri="http://schemas.openxmlformats.org/drawingml/2006/table">
            <a:tbl>
              <a:tblPr>
                <a:tableStyleId>{69012ECD-51FC-41F1-AA8D-1B2483CD663E}</a:tableStyleId>
              </a:tblPr>
              <a:tblGrid>
                <a:gridCol w="2289582">
                  <a:extLst>
                    <a:ext uri="{9D8B030D-6E8A-4147-A177-3AD203B41FA5}">
                      <a16:colId xmlns:a16="http://schemas.microsoft.com/office/drawing/2014/main" val="4273231377"/>
                    </a:ext>
                  </a:extLst>
                </a:gridCol>
                <a:gridCol w="698643">
                  <a:extLst>
                    <a:ext uri="{9D8B030D-6E8A-4147-A177-3AD203B41FA5}">
                      <a16:colId xmlns:a16="http://schemas.microsoft.com/office/drawing/2014/main" val="2996852050"/>
                    </a:ext>
                  </a:extLst>
                </a:gridCol>
                <a:gridCol w="977678">
                  <a:extLst>
                    <a:ext uri="{9D8B030D-6E8A-4147-A177-3AD203B41FA5}">
                      <a16:colId xmlns:a16="http://schemas.microsoft.com/office/drawing/2014/main" val="3710450122"/>
                    </a:ext>
                  </a:extLst>
                </a:gridCol>
                <a:gridCol w="1149071">
                  <a:extLst>
                    <a:ext uri="{9D8B030D-6E8A-4147-A177-3AD203B41FA5}">
                      <a16:colId xmlns:a16="http://schemas.microsoft.com/office/drawing/2014/main" val="1813780046"/>
                    </a:ext>
                  </a:extLst>
                </a:gridCol>
              </a:tblGrid>
              <a:tr h="282734">
                <a:tc>
                  <a:txBody>
                    <a:bodyPr/>
                    <a:lstStyle/>
                    <a:p>
                      <a:pPr algn="l" fontAlgn="ctr"/>
                      <a:endParaRPr lang="ru-RU" sz="1300" b="1" i="0" u="none" strike="noStrike" dirty="0">
                        <a:solidFill>
                          <a:schemeClr val="tx1">
                            <a:lumMod val="85000"/>
                            <a:lumOff val="15000"/>
                          </a:schemeClr>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indent="0" algn="ctr" defTabSz="1152144" rtl="0" eaLnBrk="1" fontAlgn="ctr" latinLnBrk="0" hangingPunct="1">
                        <a:lnSpc>
                          <a:spcPct val="100000"/>
                        </a:lnSpc>
                        <a:spcBef>
                          <a:spcPts val="0"/>
                        </a:spcBef>
                        <a:spcAft>
                          <a:spcPts val="0"/>
                        </a:spcAft>
                        <a:buClrTx/>
                        <a:buSzTx/>
                        <a:buFontTx/>
                        <a:buNone/>
                        <a:tabLst/>
                        <a:defRPr/>
                      </a:pPr>
                      <a:r>
                        <a:rPr lang="ru-RU" sz="1300" b="1" i="0" u="none" strike="noStrike" dirty="0" smtClean="0">
                          <a:solidFill>
                            <a:schemeClr val="bg1"/>
                          </a:solidFill>
                          <a:effectLst/>
                          <a:latin typeface="Arial Narrow" panose="020B0606020202030204" pitchFamily="34" charset="0"/>
                        </a:rPr>
                        <a:t>Значение КПЭ, </a:t>
                      </a:r>
                      <a:r>
                        <a:rPr lang="ru-RU" sz="1300" b="0" i="0" u="none" strike="noStrike" kern="1200" dirty="0" smtClean="0">
                          <a:solidFill>
                            <a:schemeClr val="bg1"/>
                          </a:solidFill>
                          <a:effectLst/>
                          <a:latin typeface="Arial Narrow" panose="020B0606020202030204" pitchFamily="34" charset="0"/>
                          <a:ea typeface="+mn-ea"/>
                          <a:cs typeface="+mn-cs"/>
                        </a:rPr>
                        <a:t>млрд рублей</a:t>
                      </a: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pPr algn="ctr" fontAlgn="ctr"/>
                      <a:endParaRPr lang="ru-RU" sz="800" b="0" i="0" u="none" strike="noStrike" dirty="0">
                        <a:solidFill>
                          <a:schemeClr val="bg1"/>
                        </a:solidFill>
                        <a:effectLst/>
                        <a:latin typeface="Arial" panose="020B0604020202020204" pitchFamily="34"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pPr algn="ctr" fontAlgn="ctr"/>
                      <a:endParaRPr lang="ru-RU" sz="1300" b="0" i="0" u="none" strike="noStrike" dirty="0" smtClean="0">
                        <a:solidFill>
                          <a:schemeClr val="bg1"/>
                        </a:solidFill>
                        <a:effectLst/>
                        <a:latin typeface="+mj-lt"/>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1055056008"/>
                  </a:ext>
                </a:extLst>
              </a:tr>
              <a:tr h="361660">
                <a:tc>
                  <a:txBody>
                    <a:bodyPr/>
                    <a:lstStyle/>
                    <a:p>
                      <a:pPr algn="l" fontAlgn="ctr"/>
                      <a:r>
                        <a:rPr lang="ru-RU" sz="1300" b="1" i="0" u="none" strike="noStrike" dirty="0" smtClean="0">
                          <a:solidFill>
                            <a:schemeClr val="tx1">
                              <a:lumMod val="85000"/>
                              <a:lumOff val="15000"/>
                            </a:schemeClr>
                          </a:solidFill>
                          <a:effectLst/>
                          <a:latin typeface="Arial Narrow" panose="020B0606020202030204" pitchFamily="34" charset="0"/>
                        </a:rPr>
                        <a:t>Показатель</a:t>
                      </a:r>
                      <a:endParaRPr lang="ru-RU" sz="1300" b="1" i="0" u="none" strike="noStrike" dirty="0">
                        <a:solidFill>
                          <a:schemeClr val="tx1">
                            <a:lumMod val="85000"/>
                            <a:lumOff val="15000"/>
                          </a:schemeClr>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50" b="1" i="0" u="none" strike="noStrike" dirty="0" smtClean="0">
                          <a:solidFill>
                            <a:schemeClr val="bg1"/>
                          </a:solidFill>
                          <a:effectLst/>
                          <a:latin typeface="Arial Narrow" panose="020B0606020202030204" pitchFamily="34" charset="0"/>
                        </a:rPr>
                        <a:t>Целевое</a:t>
                      </a:r>
                      <a:endParaRPr lang="ru-RU" sz="1250" b="1" i="0" u="none" strike="noStrike" dirty="0">
                        <a:solidFill>
                          <a:schemeClr val="bg1"/>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ctr"/>
                      <a:r>
                        <a:rPr lang="ru-RU" sz="1250" b="1" i="0" u="none" strike="noStrike" dirty="0" smtClean="0">
                          <a:solidFill>
                            <a:schemeClr val="bg1"/>
                          </a:solidFill>
                          <a:effectLst/>
                          <a:latin typeface="Arial Narrow" panose="020B0606020202030204" pitchFamily="34" charset="0"/>
                        </a:rPr>
                        <a:t>Повышенное</a:t>
                      </a:r>
                      <a:endParaRPr lang="ru-RU" sz="1250" b="1" i="0" u="none" strike="noStrike" dirty="0">
                        <a:solidFill>
                          <a:schemeClr val="bg1"/>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marR="0" indent="0" algn="ctr" defTabSz="859536" rtl="0" eaLnBrk="1" fontAlgn="ctr" latinLnBrk="0" hangingPunct="1">
                        <a:lnSpc>
                          <a:spcPct val="100000"/>
                        </a:lnSpc>
                        <a:spcBef>
                          <a:spcPts val="0"/>
                        </a:spcBef>
                        <a:spcAft>
                          <a:spcPts val="0"/>
                        </a:spcAft>
                        <a:buClrTx/>
                        <a:buSzTx/>
                        <a:buFontTx/>
                        <a:buNone/>
                        <a:tabLst/>
                        <a:defRPr/>
                      </a:pPr>
                      <a:r>
                        <a:rPr lang="ru-RU" sz="1250" b="1" i="0" u="none" strike="noStrike" dirty="0" smtClean="0">
                          <a:solidFill>
                            <a:schemeClr val="bg1"/>
                          </a:solidFill>
                          <a:effectLst/>
                          <a:latin typeface="Arial Narrow" panose="020B0606020202030204" pitchFamily="34" charset="0"/>
                        </a:rPr>
                        <a:t>Максимальное</a:t>
                      </a: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60600756"/>
                  </a:ext>
                </a:extLst>
              </a:tr>
              <a:tr h="282734">
                <a:tc>
                  <a:txBody>
                    <a:bodyPr/>
                    <a:lstStyle/>
                    <a:p>
                      <a:pPr algn="l" fontAlgn="ctr"/>
                      <a:r>
                        <a:rPr lang="ru-RU" sz="1300" b="1" i="0" u="none" strike="noStrike" dirty="0" smtClean="0">
                          <a:solidFill>
                            <a:schemeClr val="bg1"/>
                          </a:solidFill>
                          <a:effectLst/>
                          <a:latin typeface="Arial Narrow" panose="020B0606020202030204" pitchFamily="34" charset="0"/>
                        </a:rPr>
                        <a:t>Объем выданных гарантий </a:t>
                      </a:r>
                    </a:p>
                    <a:p>
                      <a:pPr algn="l" fontAlgn="ctr"/>
                      <a:r>
                        <a:rPr lang="ru-RU" sz="1300" b="1" i="0" u="none" strike="noStrike" dirty="0" smtClean="0">
                          <a:solidFill>
                            <a:schemeClr val="bg1"/>
                          </a:solidFill>
                          <a:effectLst/>
                          <a:latin typeface="Arial Narrow" panose="020B0606020202030204" pitchFamily="34" charset="0"/>
                        </a:rPr>
                        <a:t>и поручительств в рамках НГС</a:t>
                      </a:r>
                      <a:endParaRPr lang="ru-RU" sz="1300" b="1" i="0" u="none" strike="noStrike" dirty="0">
                        <a:solidFill>
                          <a:schemeClr val="bg1"/>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ctr"/>
                      <a:r>
                        <a:rPr lang="ru-RU" sz="2000" b="0" i="0" u="none" strike="noStrike" dirty="0" smtClean="0">
                          <a:solidFill>
                            <a:schemeClr val="accent1">
                              <a:lumMod val="50000"/>
                            </a:schemeClr>
                          </a:solidFill>
                          <a:effectLst/>
                          <a:latin typeface="Arial Narrow" panose="020B0606020202030204" pitchFamily="34" charset="0"/>
                        </a:rPr>
                        <a:t>104,8</a:t>
                      </a:r>
                      <a:endParaRPr lang="ru-RU" sz="2000" b="0" i="0" u="none" strike="noStrike" dirty="0">
                        <a:solidFill>
                          <a:schemeClr val="accent1">
                            <a:lumMod val="50000"/>
                          </a:schemeClr>
                        </a:solidFill>
                        <a:effectLst/>
                        <a:latin typeface="Arial Narrow" panose="020B0606020202030204" pitchFamily="34" charset="0"/>
                      </a:endParaRPr>
                    </a:p>
                  </a:txBody>
                  <a:tcPr marL="45358" marR="45358" marT="45358" marB="45358" anchor="ctr">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ru-RU" sz="2000" b="0" i="0" u="none" strike="noStrike" kern="1200" dirty="0" smtClean="0">
                          <a:solidFill>
                            <a:schemeClr val="accent1">
                              <a:lumMod val="50000"/>
                            </a:schemeClr>
                          </a:solidFill>
                          <a:effectLst/>
                          <a:latin typeface="Arial Narrow" panose="020B0606020202030204" pitchFamily="34" charset="0"/>
                          <a:ea typeface="+mn-ea"/>
                          <a:cs typeface="+mn-cs"/>
                        </a:rPr>
                        <a:t>106,8</a:t>
                      </a:r>
                      <a:endParaRPr lang="ru-RU" sz="2000" b="0" i="0" u="none" strike="noStrike" kern="1200" dirty="0">
                        <a:solidFill>
                          <a:schemeClr val="accent1">
                            <a:lumMod val="50000"/>
                          </a:schemeClr>
                        </a:solidFill>
                        <a:effectLst/>
                        <a:latin typeface="Arial Narrow" panose="020B0606020202030204" pitchFamily="34" charset="0"/>
                        <a:ea typeface="+mn-ea"/>
                        <a:cs typeface="+mn-cs"/>
                      </a:endParaRPr>
                    </a:p>
                  </a:txBody>
                  <a:tcPr marL="45358" marR="45358" marT="45358" marB="45358"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ru-RU" sz="2000" b="0" i="0" u="none" strike="noStrike" kern="1200" dirty="0" smtClean="0">
                          <a:solidFill>
                            <a:schemeClr val="accent1">
                              <a:lumMod val="50000"/>
                            </a:schemeClr>
                          </a:solidFill>
                          <a:effectLst/>
                          <a:latin typeface="Arial Narrow" panose="020B0606020202030204" pitchFamily="34" charset="0"/>
                          <a:ea typeface="+mn-ea"/>
                          <a:cs typeface="+mn-cs"/>
                        </a:rPr>
                        <a:t>108,8</a:t>
                      </a:r>
                      <a:endParaRPr lang="ru-RU" sz="2000" b="0" i="0" u="none" strike="noStrike" kern="1200" dirty="0">
                        <a:solidFill>
                          <a:schemeClr val="accent1">
                            <a:lumMod val="50000"/>
                          </a:schemeClr>
                        </a:solidFill>
                        <a:effectLst/>
                        <a:latin typeface="Arial Narrow" panose="020B0606020202030204" pitchFamily="34" charset="0"/>
                        <a:ea typeface="+mn-ea"/>
                        <a:cs typeface="+mn-cs"/>
                      </a:endParaRPr>
                    </a:p>
                  </a:txBody>
                  <a:tcPr marL="45358" marR="45358" marT="45358" marB="45358"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781457916"/>
                  </a:ext>
                </a:extLst>
              </a:tr>
            </a:tbl>
          </a:graphicData>
        </a:graphic>
      </p:graphicFrame>
      <p:sp>
        <p:nvSpPr>
          <p:cNvPr id="51" name="TextBox 50"/>
          <p:cNvSpPr txBox="1"/>
          <p:nvPr/>
        </p:nvSpPr>
        <p:spPr>
          <a:xfrm>
            <a:off x="244570" y="5733179"/>
            <a:ext cx="5744499" cy="307777"/>
          </a:xfrm>
          <a:prstGeom prst="rect">
            <a:avLst/>
          </a:prstGeom>
          <a:noFill/>
        </p:spPr>
        <p:txBody>
          <a:bodyPr wrap="squar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prstClr val="black"/>
                </a:solidFill>
                <a:effectLst/>
                <a:uLnTx/>
                <a:uFillTx/>
                <a:latin typeface="Arial Narrow" panose="020B0606020202030204" pitchFamily="34" charset="0"/>
              </a:rPr>
              <a:t>Ключевые показатели эффективности Программы на 2017 г.</a:t>
            </a:r>
            <a:endPar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ndParaRPr>
          </a:p>
        </p:txBody>
      </p:sp>
      <p:cxnSp>
        <p:nvCxnSpPr>
          <p:cNvPr id="34" name="Прямая соединительная линия 33"/>
          <p:cNvCxnSpPr/>
          <p:nvPr/>
        </p:nvCxnSpPr>
        <p:spPr>
          <a:xfrm>
            <a:off x="315218" y="2932925"/>
            <a:ext cx="50655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244571" y="6071733"/>
            <a:ext cx="50655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807425" y="41087"/>
            <a:ext cx="7207445" cy="666162"/>
          </a:xfrm>
          <a:prstGeom prst="rect">
            <a:avLst/>
          </a:prstGeom>
          <a:noFill/>
        </p:spPr>
        <p:txBody>
          <a:bodyPr wrap="square" lIns="72000" tIns="36000" rIns="0" bIns="36000" rtlCol="0">
            <a:noAutofit/>
          </a:bodyPr>
          <a:lstStyle/>
          <a:p>
            <a:pPr lvl="0">
              <a:defRPr/>
            </a:pPr>
            <a:r>
              <a:rPr lang="ru-RU" sz="2000" b="1" dirty="0" smtClean="0">
                <a:solidFill>
                  <a:schemeClr val="accent5">
                    <a:lumMod val="75000"/>
                  </a:schemeClr>
                </a:solidFill>
                <a:latin typeface="Arial Narrow" panose="020B0606020202030204" pitchFamily="34" charset="0"/>
              </a:rPr>
              <a:t> </a:t>
            </a:r>
            <a:r>
              <a:rPr kumimoji="0" lang="ru-RU" sz="2000" b="1" u="none" strike="noStrike" kern="1200" cap="none" spc="0" normalizeH="0" baseline="0" noProof="0" dirty="0" smtClean="0">
                <a:ln>
                  <a:noFill/>
                </a:ln>
                <a:solidFill>
                  <a:schemeClr val="accent5">
                    <a:lumMod val="75000"/>
                  </a:schemeClr>
                </a:solidFill>
                <a:effectLst/>
                <a:uLnTx/>
                <a:uFillTx/>
                <a:latin typeface="Arial Narrow" panose="020B0606020202030204" pitchFamily="34" charset="0"/>
              </a:rPr>
              <a:t>Ключевые показатели гарантийной поддержки субъектов МСП</a:t>
            </a:r>
          </a:p>
          <a:p>
            <a:pPr lvl="0">
              <a:defRPr/>
            </a:pPr>
            <a:r>
              <a:rPr kumimoji="0" lang="ru-RU" sz="2000" b="1" u="none" strike="noStrike" kern="1200" cap="none" spc="0" normalizeH="0" baseline="0" noProof="0" dirty="0" smtClean="0">
                <a:ln>
                  <a:noFill/>
                </a:ln>
                <a:solidFill>
                  <a:schemeClr val="accent5">
                    <a:lumMod val="75000"/>
                  </a:schemeClr>
                </a:solidFill>
                <a:effectLst/>
                <a:uLnTx/>
                <a:uFillTx/>
                <a:latin typeface="Arial Narrow" panose="020B0606020202030204" pitchFamily="34" charset="0"/>
              </a:rPr>
              <a:t>(</a:t>
            </a:r>
            <a:r>
              <a:rPr lang="ru-RU" sz="2000" b="1" dirty="0">
                <a:solidFill>
                  <a:schemeClr val="accent5">
                    <a:lumMod val="75000"/>
                  </a:schemeClr>
                </a:solidFill>
                <a:latin typeface="Arial Narrow" panose="020B0606020202030204" pitchFamily="34" charset="0"/>
              </a:rPr>
              <a:t>выдача независимых гарантий </a:t>
            </a:r>
            <a:r>
              <a:rPr lang="ru-RU" sz="2000" b="1" dirty="0" smtClean="0">
                <a:solidFill>
                  <a:schemeClr val="accent5">
                    <a:lumMod val="75000"/>
                  </a:schemeClr>
                </a:solidFill>
                <a:latin typeface="Arial Narrow" panose="020B0606020202030204" pitchFamily="34" charset="0"/>
              </a:rPr>
              <a:t>и поручительств)</a:t>
            </a:r>
          </a:p>
        </p:txBody>
      </p:sp>
      <p:graphicFrame>
        <p:nvGraphicFramePr>
          <p:cNvPr id="53" name="Таблица 52"/>
          <p:cNvGraphicFramePr>
            <a:graphicFrameLocks noGrp="1"/>
          </p:cNvGraphicFramePr>
          <p:nvPr>
            <p:extLst/>
          </p:nvPr>
        </p:nvGraphicFramePr>
        <p:xfrm>
          <a:off x="292807" y="3375300"/>
          <a:ext cx="5090851" cy="1754105"/>
        </p:xfrm>
        <a:graphic>
          <a:graphicData uri="http://schemas.openxmlformats.org/drawingml/2006/table">
            <a:tbl>
              <a:tblPr>
                <a:tableStyleId>{69012ECD-51FC-41F1-AA8D-1B2483CD663E}</a:tableStyleId>
              </a:tblPr>
              <a:tblGrid>
                <a:gridCol w="2139113">
                  <a:extLst>
                    <a:ext uri="{9D8B030D-6E8A-4147-A177-3AD203B41FA5}">
                      <a16:colId xmlns:a16="http://schemas.microsoft.com/office/drawing/2014/main" val="4273231377"/>
                    </a:ext>
                  </a:extLst>
                </a:gridCol>
                <a:gridCol w="1035212">
                  <a:extLst>
                    <a:ext uri="{9D8B030D-6E8A-4147-A177-3AD203B41FA5}">
                      <a16:colId xmlns:a16="http://schemas.microsoft.com/office/drawing/2014/main" val="2996852050"/>
                    </a:ext>
                  </a:extLst>
                </a:gridCol>
                <a:gridCol w="958263">
                  <a:extLst>
                    <a:ext uri="{9D8B030D-6E8A-4147-A177-3AD203B41FA5}">
                      <a16:colId xmlns:a16="http://schemas.microsoft.com/office/drawing/2014/main" val="959900741"/>
                    </a:ext>
                  </a:extLst>
                </a:gridCol>
                <a:gridCol w="958263">
                  <a:extLst>
                    <a:ext uri="{9D8B030D-6E8A-4147-A177-3AD203B41FA5}">
                      <a16:colId xmlns:a16="http://schemas.microsoft.com/office/drawing/2014/main" val="1813780046"/>
                    </a:ext>
                  </a:extLst>
                </a:gridCol>
              </a:tblGrid>
              <a:tr h="628605">
                <a:tc gridSpan="2">
                  <a:txBody>
                    <a:bodyPr/>
                    <a:lstStyle/>
                    <a:p>
                      <a:pPr algn="l" fontAlgn="ctr"/>
                      <a:endParaRPr lang="ru-RU" sz="1300" b="1" i="0" u="none" strike="noStrike" dirty="0">
                        <a:solidFill>
                          <a:schemeClr val="tx1">
                            <a:lumMod val="85000"/>
                            <a:lumOff val="15000"/>
                          </a:schemeClr>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ru-RU" sz="1300" b="0" i="0" u="none" strike="noStrike" dirty="0" smtClean="0">
                        <a:solidFill>
                          <a:schemeClr val="bg1"/>
                        </a:solidFill>
                        <a:effectLst/>
                        <a:latin typeface="+mj-lt"/>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ctr"/>
                      <a:r>
                        <a:rPr lang="ru-RU" sz="1300" b="1" i="0" u="none" strike="noStrike" dirty="0" smtClean="0">
                          <a:solidFill>
                            <a:schemeClr val="bg1"/>
                          </a:solidFill>
                          <a:effectLst/>
                          <a:latin typeface="Arial Narrow" panose="020B0606020202030204" pitchFamily="34" charset="0"/>
                        </a:rPr>
                        <a:t>Количество заявок, </a:t>
                      </a:r>
                      <a:r>
                        <a:rPr lang="ru-RU" sz="1300" b="0" i="0" u="none" strike="noStrike" dirty="0" smtClean="0">
                          <a:solidFill>
                            <a:schemeClr val="bg1"/>
                          </a:solidFill>
                          <a:effectLst/>
                          <a:latin typeface="Arial Narrow" panose="020B0606020202030204" pitchFamily="34" charset="0"/>
                        </a:rPr>
                        <a:t>шт.</a:t>
                      </a: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fontAlgn="ctr"/>
                      <a:r>
                        <a:rPr lang="ru-RU" sz="1300" b="1" i="0" u="none" strike="noStrike" dirty="0" smtClean="0">
                          <a:solidFill>
                            <a:schemeClr val="bg1"/>
                          </a:solidFill>
                          <a:effectLst/>
                          <a:latin typeface="Arial Narrow" panose="020B0606020202030204" pitchFamily="34" charset="0"/>
                        </a:rPr>
                        <a:t>Сумма,</a:t>
                      </a:r>
                      <a:r>
                        <a:rPr lang="ru-RU" sz="1300" b="1" i="0" u="none" strike="noStrike" baseline="0" dirty="0" smtClean="0">
                          <a:solidFill>
                            <a:schemeClr val="bg1"/>
                          </a:solidFill>
                          <a:effectLst/>
                          <a:latin typeface="Arial Narrow" panose="020B0606020202030204" pitchFamily="34" charset="0"/>
                        </a:rPr>
                        <a:t> </a:t>
                      </a:r>
                      <a:r>
                        <a:rPr lang="ru-RU" sz="1300" b="0" i="0" u="none" strike="noStrike" dirty="0" smtClean="0">
                          <a:solidFill>
                            <a:schemeClr val="bg1"/>
                          </a:solidFill>
                          <a:effectLst/>
                          <a:latin typeface="Arial Narrow" panose="020B0606020202030204" pitchFamily="34" charset="0"/>
                        </a:rPr>
                        <a:t>млрд</a:t>
                      </a:r>
                      <a:r>
                        <a:rPr lang="ru-RU" sz="1300" b="0" i="0" u="none" strike="noStrike" baseline="0" dirty="0" smtClean="0">
                          <a:solidFill>
                            <a:schemeClr val="bg1"/>
                          </a:solidFill>
                          <a:effectLst/>
                          <a:latin typeface="Arial Narrow" panose="020B0606020202030204" pitchFamily="34" charset="0"/>
                        </a:rPr>
                        <a:t> рублей</a:t>
                      </a:r>
                      <a:endParaRPr lang="ru-RU" sz="1300" b="0" i="0" u="none" strike="noStrike" dirty="0" smtClean="0">
                        <a:solidFill>
                          <a:schemeClr val="bg1"/>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055056008"/>
                  </a:ext>
                </a:extLst>
              </a:tr>
              <a:tr h="958584">
                <a:tc gridSpan="2">
                  <a:txBody>
                    <a:bodyPr/>
                    <a:lstStyle/>
                    <a:p>
                      <a:pPr algn="l" fontAlgn="ctr"/>
                      <a:r>
                        <a:rPr lang="ru-RU" sz="1300" b="1" i="0" u="none" strike="noStrike" dirty="0" smtClean="0">
                          <a:solidFill>
                            <a:schemeClr val="bg1"/>
                          </a:solidFill>
                          <a:effectLst/>
                          <a:latin typeface="Arial Narrow" panose="020B0606020202030204" pitchFamily="34" charset="0"/>
                        </a:rPr>
                        <a:t>Объем текущего портфеля Корпорации МСП</a:t>
                      </a:r>
                      <a:endParaRPr lang="ru-RU" sz="1800" b="1" i="0" u="none" strike="noStrike" baseline="30000" dirty="0">
                        <a:solidFill>
                          <a:schemeClr val="bg1"/>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hMerge="1">
                  <a:txBody>
                    <a:bodyPr/>
                    <a:lstStyle/>
                    <a:p>
                      <a:pPr algn="r" fontAlgn="ctr"/>
                      <a:endParaRPr lang="ru-RU" sz="1300" b="0" i="0" u="none" strike="noStrike" dirty="0">
                        <a:solidFill>
                          <a:srgbClr val="000000"/>
                        </a:solidFill>
                        <a:effectLst/>
                        <a:latin typeface="+mj-lt"/>
                      </a:endParaRPr>
                    </a:p>
                  </a:txBody>
                  <a:tcPr marL="45358" marR="45358" marT="45358" marB="45358" anchor="ctr">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2000" b="1" i="0" u="none" strike="noStrike" dirty="0" smtClean="0">
                          <a:solidFill>
                            <a:srgbClr val="ED7D31"/>
                          </a:solidFill>
                          <a:effectLst/>
                          <a:latin typeface="Arial Narrow" panose="020B0606020202030204" pitchFamily="34" charset="0"/>
                        </a:rPr>
                        <a:t>6 094</a:t>
                      </a:r>
                    </a:p>
                  </a:txBody>
                  <a:tcPr marL="0" marR="0" marT="0" marB="0" anchor="ctr">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ru-RU" sz="2000" b="1" i="0" u="none" strike="noStrike" dirty="0" smtClean="0">
                          <a:solidFill>
                            <a:srgbClr val="ED7D31"/>
                          </a:solidFill>
                          <a:effectLst/>
                          <a:latin typeface="Arial Narrow" panose="020B0606020202030204" pitchFamily="34" charset="0"/>
                        </a:rPr>
                        <a:t>95,2**</a:t>
                      </a:r>
                      <a:endParaRPr lang="ru-RU" sz="2000" b="1" i="0" u="none" strike="noStrike" dirty="0">
                        <a:solidFill>
                          <a:srgbClr val="ED7D31"/>
                        </a:solidFill>
                        <a:effectLst/>
                        <a:latin typeface="Arial Narrow" panose="020B0606020202030204" pitchFamily="34" charset="0"/>
                      </a:endParaRPr>
                    </a:p>
                  </a:txBody>
                  <a:tcPr marL="0" marR="0" marT="0" marB="0" anchor="ctr">
                    <a:lnL>
                      <a:noFill/>
                    </a:lnL>
                    <a:lnR>
                      <a:noFill/>
                    </a:lnR>
                    <a:lnT w="12700"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81457916"/>
                  </a:ext>
                </a:extLst>
              </a:tr>
              <a:tr h="147971">
                <a:tc>
                  <a:txBody>
                    <a:bodyPr/>
                    <a:lstStyle/>
                    <a:p>
                      <a:pPr algn="l" fontAlgn="ctr"/>
                      <a:endParaRPr lang="ru-RU" sz="400" b="0" i="0" u="none" strike="noStrike" dirty="0" smtClean="0">
                        <a:solidFill>
                          <a:srgbClr val="000000"/>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fontAlgn="ctr"/>
                      <a:endParaRPr lang="ru-RU" sz="500" b="1" i="0" u="none" strike="noStrike" dirty="0">
                        <a:solidFill>
                          <a:srgbClr val="000000"/>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a:txBody>
                    <a:bodyPr/>
                    <a:lstStyle/>
                    <a:p>
                      <a:pPr algn="ctr" fontAlgn="ctr"/>
                      <a:endParaRPr lang="ru-RU" sz="500" b="1" i="0" u="none" strike="noStrike" dirty="0">
                        <a:solidFill>
                          <a:srgbClr val="000000"/>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443891"/>
                  </a:ext>
                </a:extLst>
              </a:tr>
            </a:tbl>
          </a:graphicData>
        </a:graphic>
      </p:graphicFrame>
      <p:sp>
        <p:nvSpPr>
          <p:cNvPr id="69" name="TextBox 68"/>
          <p:cNvSpPr txBox="1"/>
          <p:nvPr/>
        </p:nvSpPr>
        <p:spPr>
          <a:xfrm>
            <a:off x="5866915" y="5733343"/>
            <a:ext cx="5558776" cy="307777"/>
          </a:xfrm>
          <a:prstGeom prst="rect">
            <a:avLst/>
          </a:prstGeom>
          <a:noFill/>
        </p:spPr>
        <p:txBody>
          <a:bodyPr wrap="squar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prstClr val="black"/>
                </a:solidFill>
                <a:effectLst/>
                <a:uLnTx/>
                <a:uFillTx/>
                <a:latin typeface="Arial Narrow" panose="020B0606020202030204" pitchFamily="34" charset="0"/>
              </a:rPr>
              <a:t>Сроки </a:t>
            </a:r>
            <a:r>
              <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rPr>
              <a:t>рассмотрения заявок по сегментам </a:t>
            </a:r>
            <a:r>
              <a:rPr kumimoji="0" lang="ru-RU" sz="1400" b="1" i="0" u="none" strike="noStrike" kern="1200" cap="none" spc="0" normalizeH="0" baseline="0" noProof="0" dirty="0" smtClean="0">
                <a:ln>
                  <a:noFill/>
                </a:ln>
                <a:solidFill>
                  <a:prstClr val="black"/>
                </a:solidFill>
                <a:effectLst/>
                <a:uLnTx/>
                <a:uFillTx/>
                <a:latin typeface="Arial Narrow" panose="020B0606020202030204" pitchFamily="34" charset="0"/>
              </a:rPr>
              <a:t>(Корпорация МСП)</a:t>
            </a:r>
            <a:endPar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endParaRPr>
          </a:p>
        </p:txBody>
      </p:sp>
      <p:cxnSp>
        <p:nvCxnSpPr>
          <p:cNvPr id="50" name="Прямая соединительная линия 49"/>
          <p:cNvCxnSpPr/>
          <p:nvPr/>
        </p:nvCxnSpPr>
        <p:spPr>
          <a:xfrm>
            <a:off x="5879825" y="2932925"/>
            <a:ext cx="6449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p:nvPr/>
        </p:nvCxnSpPr>
        <p:spPr>
          <a:xfrm>
            <a:off x="5791328" y="6071733"/>
            <a:ext cx="65381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Группа 5"/>
          <p:cNvGrpSpPr/>
          <p:nvPr/>
        </p:nvGrpSpPr>
        <p:grpSpPr>
          <a:xfrm>
            <a:off x="5816726" y="6218621"/>
            <a:ext cx="6557837" cy="1515884"/>
            <a:chOff x="5816172" y="6474816"/>
            <a:chExt cx="4266262" cy="1515884"/>
          </a:xfrm>
        </p:grpSpPr>
        <p:grpSp>
          <p:nvGrpSpPr>
            <p:cNvPr id="71" name="Группа 70"/>
            <p:cNvGrpSpPr/>
            <p:nvPr/>
          </p:nvGrpSpPr>
          <p:grpSpPr>
            <a:xfrm>
              <a:off x="5868892" y="6474816"/>
              <a:ext cx="4175791" cy="1353793"/>
              <a:chOff x="7124699" y="2596568"/>
              <a:chExt cx="2556218" cy="1911995"/>
            </a:xfrm>
            <a:solidFill>
              <a:schemeClr val="accent1">
                <a:lumMod val="60000"/>
                <a:lumOff val="40000"/>
              </a:schemeClr>
            </a:solidFill>
          </p:grpSpPr>
          <p:sp>
            <p:nvSpPr>
              <p:cNvPr id="72" name="Rectangle 1"/>
              <p:cNvSpPr>
                <a:spLocks/>
              </p:cNvSpPr>
              <p:nvPr/>
            </p:nvSpPr>
            <p:spPr bwMode="auto">
              <a:xfrm rot="5400000">
                <a:off x="8277423" y="3105069"/>
                <a:ext cx="1911995" cy="894993"/>
              </a:xfrm>
              <a:prstGeom prst="rect">
                <a:avLst/>
              </a:prstGeom>
              <a:solidFill>
                <a:schemeClr val="accent1">
                  <a:lumMod val="60000"/>
                  <a:lumOff val="40000"/>
                </a:schemeClr>
              </a:solidFill>
              <a:ln>
                <a:noFill/>
              </a:ln>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70C0"/>
                  </a:solidFill>
                  <a:effectLst/>
                  <a:uLnTx/>
                  <a:uFillTx/>
                  <a:latin typeface="Calibri"/>
                  <a:ea typeface="+mn-ea"/>
                  <a:cs typeface="+mn-cs"/>
                </a:endParaRPr>
              </a:p>
            </p:txBody>
          </p:sp>
          <p:sp>
            <p:nvSpPr>
              <p:cNvPr id="73" name="Прямоугольник 72"/>
              <p:cNvSpPr/>
              <p:nvPr/>
            </p:nvSpPr>
            <p:spPr>
              <a:xfrm rot="5400000">
                <a:off x="6940280" y="3554518"/>
                <a:ext cx="1137564" cy="768726"/>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Calibri"/>
                  <a:ea typeface="+mn-ea"/>
                  <a:cs typeface="+mn-cs"/>
                </a:endParaRPr>
              </a:p>
            </p:txBody>
          </p:sp>
          <p:sp>
            <p:nvSpPr>
              <p:cNvPr id="74" name="Rectangle 1"/>
              <p:cNvSpPr>
                <a:spLocks/>
              </p:cNvSpPr>
              <p:nvPr/>
            </p:nvSpPr>
            <p:spPr bwMode="auto">
              <a:xfrm rot="5400000">
                <a:off x="7612597" y="3310747"/>
                <a:ext cx="1452920" cy="820202"/>
              </a:xfrm>
              <a:prstGeom prst="rect">
                <a:avLst/>
              </a:prstGeom>
              <a:solidFill>
                <a:schemeClr val="accent1">
                  <a:lumMod val="60000"/>
                  <a:lumOff val="40000"/>
                </a:schemeClr>
              </a:solidFill>
              <a:ln>
                <a:noFill/>
              </a:ln>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grpSp>
        <p:sp>
          <p:nvSpPr>
            <p:cNvPr id="75" name="Rectangle 6"/>
            <p:cNvSpPr>
              <a:spLocks noChangeArrowheads="1"/>
            </p:cNvSpPr>
            <p:nvPr/>
          </p:nvSpPr>
          <p:spPr bwMode="auto">
            <a:xfrm>
              <a:off x="6019758" y="7141713"/>
              <a:ext cx="954044" cy="304210"/>
            </a:xfrm>
            <a:prstGeom prst="rect">
              <a:avLst/>
            </a:prstGeom>
            <a:solidFill>
              <a:srgbClr val="A2C9F4"/>
            </a:solidFill>
            <a:ln w="9525">
              <a:noFill/>
              <a:miter lim="800000"/>
              <a:headEnd/>
              <a:tailEnd/>
            </a:ln>
            <a:effectLst/>
          </p:spPr>
          <p:txBody>
            <a:bodyPr wrap="square" lIns="0" tIns="0" rIns="0" bIns="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prstClr val="black"/>
                  </a:solidFill>
                  <a:effectLst/>
                  <a:uLnTx/>
                  <a:uFillTx/>
                  <a:latin typeface="Arial Narrow" panose="020B0606020202030204" pitchFamily="34" charset="0"/>
                </a:rPr>
                <a:t>&lt; </a:t>
              </a:r>
              <a:r>
                <a:rPr kumimoji="0" lang="en-US" b="1" u="none" strike="noStrike" kern="1200" cap="none" spc="0" normalizeH="0" baseline="0" noProof="0" dirty="0" smtClean="0">
                  <a:ln>
                    <a:noFill/>
                  </a:ln>
                  <a:solidFill>
                    <a:prstClr val="black"/>
                  </a:solidFill>
                  <a:effectLst/>
                  <a:uLnTx/>
                  <a:uFillTx/>
                  <a:latin typeface="Arial Narrow" panose="020B0606020202030204" pitchFamily="34" charset="0"/>
                </a:rPr>
                <a:t>15</a:t>
              </a:r>
              <a:r>
                <a:rPr kumimoji="0" lang="ru-RU" b="1" u="none" strike="noStrike" kern="1200" cap="none" spc="0" normalizeH="0" baseline="0" noProof="0" dirty="0" smtClean="0">
                  <a:ln>
                    <a:noFill/>
                  </a:ln>
                  <a:solidFill>
                    <a:prstClr val="black"/>
                  </a:solidFill>
                  <a:effectLst/>
                  <a:uLnTx/>
                  <a:uFillTx/>
                  <a:latin typeface="Arial Narrow" panose="020B0606020202030204" pitchFamily="34" charset="0"/>
                </a:rPr>
                <a:t> млн руб.</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b="1" u="none" strike="noStrike" kern="1200" cap="none" spc="0" normalizeH="0" baseline="0" noProof="0" dirty="0" smtClean="0">
                  <a:ln>
                    <a:noFill/>
                  </a:ln>
                  <a:solidFill>
                    <a:schemeClr val="accent1">
                      <a:lumMod val="50000"/>
                    </a:schemeClr>
                  </a:solidFill>
                  <a:effectLst/>
                  <a:uLnTx/>
                  <a:uFillTx/>
                  <a:latin typeface="Arial Narrow" panose="020B0606020202030204" pitchFamily="34" charset="0"/>
                </a:rPr>
                <a:t>до </a:t>
              </a:r>
              <a:r>
                <a:rPr kumimoji="0" lang="ru-RU" b="1" u="none" strike="noStrike" kern="1200" cap="none" spc="0" normalizeH="0" baseline="0" noProof="0" dirty="0">
                  <a:ln>
                    <a:noFill/>
                  </a:ln>
                  <a:solidFill>
                    <a:schemeClr val="accent1">
                      <a:lumMod val="50000"/>
                    </a:schemeClr>
                  </a:solidFill>
                  <a:effectLst/>
                  <a:uLnTx/>
                  <a:uFillTx/>
                  <a:latin typeface="Arial Narrow" panose="020B0606020202030204" pitchFamily="34" charset="0"/>
                </a:rPr>
                <a:t>3 дней</a:t>
              </a:r>
            </a:p>
          </p:txBody>
        </p:sp>
        <p:sp>
          <p:nvSpPr>
            <p:cNvPr id="76" name="Rectangle 6"/>
            <p:cNvSpPr>
              <a:spLocks noChangeArrowheads="1"/>
            </p:cNvSpPr>
            <p:nvPr/>
          </p:nvSpPr>
          <p:spPr bwMode="auto">
            <a:xfrm>
              <a:off x="7353042" y="7066406"/>
              <a:ext cx="1006844" cy="200884"/>
            </a:xfrm>
            <a:prstGeom prst="rect">
              <a:avLst/>
            </a:prstGeom>
            <a:noFill/>
            <a:ln w="9525">
              <a:noFill/>
              <a:miter lim="800000"/>
              <a:headEnd/>
              <a:tailEnd/>
            </a:ln>
            <a:effectLst/>
          </p:spPr>
          <p:txBody>
            <a:bodyPr wrap="square" lIns="0" tIns="0" rIns="0" bIns="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b="1" u="none" strike="noStrike" kern="1200" cap="none" spc="0" normalizeH="0" baseline="0" noProof="0" dirty="0">
                  <a:ln>
                    <a:noFill/>
                  </a:ln>
                  <a:solidFill>
                    <a:prstClr val="black"/>
                  </a:solidFill>
                  <a:effectLst/>
                  <a:uLnTx/>
                  <a:uFillTx/>
                  <a:latin typeface="Arial Narrow" panose="020B0606020202030204" pitchFamily="34" charset="0"/>
                </a:rPr>
                <a:t>15 </a:t>
              </a:r>
              <a:r>
                <a:rPr kumimoji="0" lang="ru-RU" b="1" u="none" strike="noStrike" kern="1200" cap="none" spc="0" normalizeH="0" baseline="0" noProof="0" dirty="0" smtClean="0">
                  <a:ln>
                    <a:noFill/>
                  </a:ln>
                  <a:solidFill>
                    <a:prstClr val="black"/>
                  </a:solidFill>
                  <a:effectLst/>
                  <a:uLnTx/>
                  <a:uFillTx/>
                  <a:latin typeface="Arial Narrow" panose="020B0606020202030204" pitchFamily="34" charset="0"/>
                </a:rPr>
                <a:t>–</a:t>
              </a:r>
              <a:r>
                <a:rPr kumimoji="0" lang="en-US" b="1" u="none" strike="noStrike" kern="1200" cap="none" spc="0" normalizeH="0" baseline="0" noProof="0" dirty="0" smtClean="0">
                  <a:ln>
                    <a:noFill/>
                  </a:ln>
                  <a:solidFill>
                    <a:prstClr val="black"/>
                  </a:solidFill>
                  <a:effectLst/>
                  <a:uLnTx/>
                  <a:uFillTx/>
                  <a:latin typeface="Arial Narrow" panose="020B0606020202030204" pitchFamily="34" charset="0"/>
                </a:rPr>
                <a:t> 50</a:t>
              </a:r>
              <a:r>
                <a:rPr kumimoji="0" lang="ru-RU" b="1" u="none" strike="noStrike" kern="1200" cap="none" spc="0" normalizeH="0" baseline="0" noProof="0" dirty="0" smtClean="0">
                  <a:ln>
                    <a:noFill/>
                  </a:ln>
                  <a:solidFill>
                    <a:prstClr val="black"/>
                  </a:solidFill>
                  <a:effectLst/>
                  <a:uLnTx/>
                  <a:uFillTx/>
                  <a:latin typeface="Arial Narrow" panose="020B0606020202030204" pitchFamily="34" charset="0"/>
                </a:rPr>
                <a:t> млн руб.</a:t>
              </a:r>
              <a:endParaRPr kumimoji="0" lang="ru-RU" b="1" u="none" strike="noStrike" kern="1200" cap="none" spc="0" normalizeH="0" baseline="0" noProof="0" dirty="0">
                <a:ln>
                  <a:noFill/>
                </a:ln>
                <a:solidFill>
                  <a:prstClr val="black"/>
                </a:solidFill>
                <a:effectLst/>
                <a:uLnTx/>
                <a:uFillTx/>
                <a:latin typeface="Arial Narrow" panose="020B0606020202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b="1" u="none" strike="noStrike" kern="1200" cap="none" spc="0" normalizeH="0" baseline="0" noProof="0" dirty="0">
                  <a:ln>
                    <a:noFill/>
                  </a:ln>
                  <a:solidFill>
                    <a:schemeClr val="accent1">
                      <a:lumMod val="50000"/>
                    </a:schemeClr>
                  </a:solidFill>
                  <a:effectLst/>
                  <a:uLnTx/>
                  <a:uFillTx/>
                  <a:latin typeface="Arial Narrow" panose="020B0606020202030204" pitchFamily="34" charset="0"/>
                </a:rPr>
                <a:t>до 5 дней</a:t>
              </a:r>
            </a:p>
          </p:txBody>
        </p:sp>
        <p:sp>
          <p:nvSpPr>
            <p:cNvPr id="77" name="Rectangle 6"/>
            <p:cNvSpPr>
              <a:spLocks noChangeArrowheads="1"/>
            </p:cNvSpPr>
            <p:nvPr/>
          </p:nvSpPr>
          <p:spPr bwMode="auto">
            <a:xfrm>
              <a:off x="8771778" y="6587013"/>
              <a:ext cx="1081451" cy="717135"/>
            </a:xfrm>
            <a:prstGeom prst="rect">
              <a:avLst/>
            </a:prstGeom>
            <a:solidFill>
              <a:schemeClr val="accent1">
                <a:lumMod val="60000"/>
                <a:lumOff val="40000"/>
              </a:schemeClr>
            </a:solidFill>
            <a:ln w="9525">
              <a:noFill/>
              <a:miter lim="800000"/>
              <a:headEnd/>
              <a:tailEnd/>
            </a:ln>
            <a:effectLst/>
          </p:spPr>
          <p:txBody>
            <a:bodyPr wrap="square" lIns="0" tIns="0" rIns="0" bIns="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prstClr val="black"/>
                  </a:solidFill>
                  <a:effectLst/>
                  <a:uLnTx/>
                  <a:uFillTx/>
                  <a:latin typeface="Arial Narrow" panose="020B0606020202030204" pitchFamily="34" charset="0"/>
                </a:rPr>
                <a:t>&gt; 50 </a:t>
              </a:r>
              <a:r>
                <a:rPr kumimoji="0" lang="ru-RU" b="1" u="none" strike="noStrike" kern="1200" cap="none" spc="0" normalizeH="0" baseline="0" noProof="0" dirty="0" smtClean="0">
                  <a:ln>
                    <a:noFill/>
                  </a:ln>
                  <a:solidFill>
                    <a:prstClr val="black"/>
                  </a:solidFill>
                  <a:effectLst/>
                  <a:uLnTx/>
                  <a:uFillTx/>
                  <a:latin typeface="Arial Narrow" panose="020B0606020202030204" pitchFamily="34" charset="0"/>
                </a:rPr>
                <a:t>млн руб.</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b="1" u="none" strike="noStrike" kern="1200" cap="none" spc="0" normalizeH="0" baseline="0" noProof="0" dirty="0" smtClean="0">
                  <a:ln>
                    <a:noFill/>
                  </a:ln>
                  <a:solidFill>
                    <a:schemeClr val="accent1">
                      <a:lumMod val="50000"/>
                    </a:schemeClr>
                  </a:solidFill>
                  <a:effectLst/>
                  <a:uLnTx/>
                  <a:uFillTx/>
                  <a:latin typeface="Arial Narrow" panose="020B0606020202030204" pitchFamily="34" charset="0"/>
                </a:rPr>
                <a:t>до </a:t>
              </a:r>
              <a:r>
                <a:rPr kumimoji="0" lang="ru-RU" b="1" u="none" strike="noStrike" kern="1200" cap="none" spc="0" normalizeH="0" baseline="0" noProof="0" dirty="0">
                  <a:ln>
                    <a:noFill/>
                  </a:ln>
                  <a:solidFill>
                    <a:schemeClr val="accent1">
                      <a:lumMod val="50000"/>
                    </a:schemeClr>
                  </a:solidFill>
                  <a:effectLst/>
                  <a:uLnTx/>
                  <a:uFillTx/>
                  <a:latin typeface="Arial Narrow" panose="020B0606020202030204" pitchFamily="34" charset="0"/>
                </a:rPr>
                <a:t>10 дней</a:t>
              </a:r>
            </a:p>
          </p:txBody>
        </p:sp>
        <p:sp>
          <p:nvSpPr>
            <p:cNvPr id="78" name="Прямоугольник 77"/>
            <p:cNvSpPr/>
            <p:nvPr/>
          </p:nvSpPr>
          <p:spPr>
            <a:xfrm rot="10800000">
              <a:off x="5868890" y="7582327"/>
              <a:ext cx="4175791" cy="40837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prstClr val="white"/>
                </a:solidFill>
                <a:effectLst/>
                <a:uLnTx/>
                <a:uFillTx/>
                <a:latin typeface="Arial Narrow" panose="020B0606020202030204" pitchFamily="34" charset="0"/>
              </a:endParaRPr>
            </a:p>
          </p:txBody>
        </p:sp>
        <p:sp>
          <p:nvSpPr>
            <p:cNvPr id="79" name="Rectangle 6"/>
            <p:cNvSpPr>
              <a:spLocks noChangeArrowheads="1"/>
            </p:cNvSpPr>
            <p:nvPr/>
          </p:nvSpPr>
          <p:spPr bwMode="auto">
            <a:xfrm>
              <a:off x="5816172" y="7673418"/>
              <a:ext cx="1378239" cy="184666"/>
            </a:xfrm>
            <a:prstGeom prst="rect">
              <a:avLst/>
            </a:prstGeom>
            <a:noFill/>
            <a:ln w="9525">
              <a:noFill/>
              <a:miter lim="800000"/>
              <a:headEnd/>
              <a:tailEnd/>
            </a:ln>
            <a:effectLst/>
          </p:spPr>
          <p:txBody>
            <a:bodyPr wrap="square" lIns="0" tIns="0" rIns="0" bIns="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white"/>
                  </a:solidFill>
                  <a:effectLst/>
                  <a:uLnTx/>
                  <a:uFillTx/>
                  <a:latin typeface="Arial Narrow" panose="020B0606020202030204" pitchFamily="34" charset="0"/>
                </a:rPr>
                <a:t>Микро-сегмент</a:t>
              </a:r>
              <a:endParaRPr kumimoji="0" lang="ru-RU" sz="1200" b="1" i="0" u="none" strike="noStrike" kern="1200" cap="none" spc="0" normalizeH="0" baseline="0" noProof="0" dirty="0">
                <a:ln>
                  <a:noFill/>
                </a:ln>
                <a:solidFill>
                  <a:prstClr val="white"/>
                </a:solidFill>
                <a:effectLst/>
                <a:uLnTx/>
                <a:uFillTx/>
                <a:latin typeface="Arial Narrow" panose="020B0606020202030204" pitchFamily="34" charset="0"/>
              </a:endParaRPr>
            </a:p>
          </p:txBody>
        </p:sp>
        <p:sp>
          <p:nvSpPr>
            <p:cNvPr id="80" name="Rectangle 6"/>
            <p:cNvSpPr>
              <a:spLocks noChangeArrowheads="1"/>
            </p:cNvSpPr>
            <p:nvPr/>
          </p:nvSpPr>
          <p:spPr bwMode="auto">
            <a:xfrm>
              <a:off x="7279933" y="7694181"/>
              <a:ext cx="1378239" cy="184666"/>
            </a:xfrm>
            <a:prstGeom prst="rect">
              <a:avLst/>
            </a:prstGeom>
            <a:noFill/>
            <a:ln w="9525">
              <a:noFill/>
              <a:miter lim="800000"/>
              <a:headEnd/>
              <a:tailEnd/>
            </a:ln>
            <a:effectLst/>
          </p:spPr>
          <p:txBody>
            <a:bodyPr wrap="square" lIns="0" tIns="0" rIns="0" bIns="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white"/>
                  </a:solidFill>
                  <a:effectLst/>
                  <a:uLnTx/>
                  <a:uFillTx/>
                  <a:latin typeface="Arial Narrow" panose="020B0606020202030204" pitchFamily="34" charset="0"/>
                </a:rPr>
                <a:t>Малый сегмент</a:t>
              </a:r>
              <a:endParaRPr kumimoji="0" lang="ru-RU" sz="1200" b="1" i="0" u="none" strike="noStrike" kern="1200" cap="none" spc="0" normalizeH="0" baseline="0" noProof="0" dirty="0">
                <a:ln>
                  <a:noFill/>
                </a:ln>
                <a:solidFill>
                  <a:prstClr val="white"/>
                </a:solidFill>
                <a:effectLst/>
                <a:uLnTx/>
                <a:uFillTx/>
                <a:latin typeface="Arial Narrow" panose="020B0606020202030204" pitchFamily="34" charset="0"/>
              </a:endParaRPr>
            </a:p>
          </p:txBody>
        </p:sp>
        <p:sp>
          <p:nvSpPr>
            <p:cNvPr id="81" name="Rectangle 6"/>
            <p:cNvSpPr>
              <a:spLocks noChangeArrowheads="1"/>
            </p:cNvSpPr>
            <p:nvPr/>
          </p:nvSpPr>
          <p:spPr bwMode="auto">
            <a:xfrm>
              <a:off x="8704195" y="7694181"/>
              <a:ext cx="1378239" cy="184666"/>
            </a:xfrm>
            <a:prstGeom prst="rect">
              <a:avLst/>
            </a:prstGeom>
            <a:noFill/>
            <a:ln w="9525">
              <a:noFill/>
              <a:miter lim="800000"/>
              <a:headEnd/>
              <a:tailEnd/>
            </a:ln>
            <a:effectLst/>
          </p:spPr>
          <p:txBody>
            <a:bodyPr wrap="square" lIns="0" tIns="0" rIns="0" bIns="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white"/>
                  </a:solidFill>
                  <a:effectLst/>
                  <a:uLnTx/>
                  <a:uFillTx/>
                  <a:latin typeface="Arial Narrow" panose="020B0606020202030204" pitchFamily="34" charset="0"/>
                </a:rPr>
                <a:t>Средний сегмент</a:t>
              </a:r>
            </a:p>
          </p:txBody>
        </p:sp>
      </p:grpSp>
      <p:pic>
        <p:nvPicPr>
          <p:cNvPr id="21" name="Picture 2"/>
          <p:cNvPicPr>
            <a:picLocks noChangeAspect="1" noChangeArrowheads="1"/>
          </p:cNvPicPr>
          <p:nvPr/>
        </p:nvPicPr>
        <p:blipFill rotWithShape="1">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r="48227"/>
          <a:stretch/>
        </p:blipFill>
        <p:spPr bwMode="auto">
          <a:xfrm rot="5400000">
            <a:off x="6948596" y="3325952"/>
            <a:ext cx="1626626" cy="2337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Isosceles Triangle 5"/>
          <p:cNvSpPr/>
          <p:nvPr/>
        </p:nvSpPr>
        <p:spPr>
          <a:xfrm rot="10800000">
            <a:off x="6193934" y="3599893"/>
            <a:ext cx="3135946" cy="1695220"/>
          </a:xfrm>
          <a:prstGeom prst="triangle">
            <a:avLst/>
          </a:prstGeom>
          <a:solidFill>
            <a:srgbClr val="658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AutoShape 22"/>
          <p:cNvSpPr>
            <a:spLocks noChangeArrowheads="1"/>
          </p:cNvSpPr>
          <p:nvPr>
            <p:custDataLst>
              <p:tags r:id="rId1"/>
            </p:custDataLst>
          </p:nvPr>
        </p:nvSpPr>
        <p:spPr bwMode="auto">
          <a:xfrm rot="16200000" flipH="1">
            <a:off x="6376473" y="4394683"/>
            <a:ext cx="2009474" cy="220893"/>
          </a:xfrm>
          <a:prstGeom prst="rightArrow">
            <a:avLst>
              <a:gd name="adj1" fmla="val 50000"/>
              <a:gd name="adj2" fmla="val 65497"/>
            </a:avLst>
          </a:prstGeom>
          <a:solidFill>
            <a:schemeClr val="accent2"/>
          </a:solidFill>
          <a:ln w="12700">
            <a:noFill/>
            <a:miter lim="800000"/>
            <a:headEnd/>
            <a:tailEnd/>
          </a:ln>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AutoShape 22"/>
          <p:cNvSpPr>
            <a:spLocks noChangeArrowheads="1"/>
          </p:cNvSpPr>
          <p:nvPr>
            <p:custDataLst>
              <p:tags r:id="rId2"/>
            </p:custDataLst>
          </p:nvPr>
        </p:nvSpPr>
        <p:spPr bwMode="auto">
          <a:xfrm rot="16200000" flipH="1">
            <a:off x="6757169" y="4394683"/>
            <a:ext cx="2009474" cy="220893"/>
          </a:xfrm>
          <a:prstGeom prst="rightArrow">
            <a:avLst>
              <a:gd name="adj1" fmla="val 50000"/>
              <a:gd name="adj2" fmla="val 65497"/>
            </a:avLst>
          </a:prstGeom>
          <a:solidFill>
            <a:schemeClr val="accent2"/>
          </a:solidFill>
          <a:ln w="12700">
            <a:noFill/>
            <a:miter lim="800000"/>
            <a:headEnd/>
            <a:tailEnd/>
          </a:ln>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AutoShape 22"/>
          <p:cNvSpPr>
            <a:spLocks noChangeArrowheads="1"/>
          </p:cNvSpPr>
          <p:nvPr>
            <p:custDataLst>
              <p:tags r:id="rId3"/>
            </p:custDataLst>
          </p:nvPr>
        </p:nvSpPr>
        <p:spPr bwMode="auto">
          <a:xfrm rot="16200000" flipH="1">
            <a:off x="7137866" y="4394684"/>
            <a:ext cx="2009474" cy="220893"/>
          </a:xfrm>
          <a:prstGeom prst="rightArrow">
            <a:avLst>
              <a:gd name="adj1" fmla="val 50000"/>
              <a:gd name="adj2" fmla="val 65497"/>
            </a:avLst>
          </a:prstGeom>
          <a:solidFill>
            <a:schemeClr val="accent2"/>
          </a:solidFill>
          <a:ln w="12700">
            <a:noFill/>
            <a:miter lim="800000"/>
            <a:headEnd/>
            <a:tailEnd/>
          </a:ln>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47"/>
          <p:cNvSpPr/>
          <p:nvPr/>
        </p:nvSpPr>
        <p:spPr>
          <a:xfrm rot="5400000">
            <a:off x="7482030" y="2397870"/>
            <a:ext cx="444811" cy="3250888"/>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defRPr/>
            </a:pPr>
            <a:r>
              <a:rPr lang="ru-RU" sz="1200" b="1" dirty="0" smtClean="0">
                <a:solidFill>
                  <a:prstClr val="white"/>
                </a:solidFill>
                <a:latin typeface="Arial Narrow" panose="020B0606020202030204" pitchFamily="34" charset="0"/>
              </a:rPr>
              <a:t>Проекты, принятые под «оферту»</a:t>
            </a:r>
            <a:endParaRPr lang="ru-RU" sz="1200" b="1" dirty="0">
              <a:solidFill>
                <a:prstClr val="white"/>
              </a:solidFill>
              <a:latin typeface="Arial Narrow" panose="020B0606020202030204" pitchFamily="34" charset="0"/>
            </a:endParaRPr>
          </a:p>
        </p:txBody>
      </p:sp>
      <p:sp>
        <p:nvSpPr>
          <p:cNvPr id="24" name="Rectangle 48"/>
          <p:cNvSpPr/>
          <p:nvPr/>
        </p:nvSpPr>
        <p:spPr>
          <a:xfrm rot="5400000">
            <a:off x="7468503" y="2948031"/>
            <a:ext cx="466460" cy="3250888"/>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white"/>
                </a:solidFill>
                <a:effectLst/>
                <a:uLnTx/>
                <a:uFillTx/>
                <a:latin typeface="Arial Narrow" panose="020B0606020202030204" pitchFamily="34" charset="0"/>
              </a:rPr>
              <a:t>Проекты, находящиеся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white"/>
                </a:solidFill>
                <a:effectLst/>
                <a:uLnTx/>
                <a:uFillTx/>
                <a:latin typeface="Arial Narrow" panose="020B0606020202030204" pitchFamily="34" charset="0"/>
              </a:rPr>
              <a:t>на рассмотрении в банках-партнерах</a:t>
            </a:r>
            <a:endParaRPr kumimoji="0" lang="ru-RU" sz="1200" b="1" i="0" u="none" strike="noStrike" kern="1200" cap="none" spc="0" normalizeH="0" baseline="0" noProof="0" dirty="0">
              <a:ln>
                <a:noFill/>
              </a:ln>
              <a:solidFill>
                <a:prstClr val="white"/>
              </a:solidFill>
              <a:effectLst/>
              <a:uLnTx/>
              <a:uFillTx/>
              <a:latin typeface="Arial Narrow" panose="020B0606020202030204" pitchFamily="34" charset="0"/>
            </a:endParaRPr>
          </a:p>
        </p:txBody>
      </p:sp>
      <p:grpSp>
        <p:nvGrpSpPr>
          <p:cNvPr id="7" name="Группа 6"/>
          <p:cNvGrpSpPr/>
          <p:nvPr/>
        </p:nvGrpSpPr>
        <p:grpSpPr>
          <a:xfrm>
            <a:off x="7106337" y="3007936"/>
            <a:ext cx="1194684" cy="551930"/>
            <a:chOff x="2539523" y="2241756"/>
            <a:chExt cx="2218690" cy="361167"/>
          </a:xfrm>
          <a:solidFill>
            <a:schemeClr val="accent1">
              <a:lumMod val="60000"/>
              <a:lumOff val="40000"/>
            </a:schemeClr>
          </a:solidFill>
        </p:grpSpPr>
        <p:sp>
          <p:nvSpPr>
            <p:cNvPr id="35" name="Rectangle 6"/>
            <p:cNvSpPr/>
            <p:nvPr/>
          </p:nvSpPr>
          <p:spPr>
            <a:xfrm>
              <a:off x="2539523" y="2241756"/>
              <a:ext cx="2091130" cy="244796"/>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36" name="Rectangle 6"/>
            <p:cNvSpPr/>
            <p:nvPr/>
          </p:nvSpPr>
          <p:spPr>
            <a:xfrm>
              <a:off x="2603303" y="2299941"/>
              <a:ext cx="2091130" cy="244796"/>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37" name="Rectangle 6"/>
            <p:cNvSpPr/>
            <p:nvPr/>
          </p:nvSpPr>
          <p:spPr>
            <a:xfrm>
              <a:off x="2667083" y="2358127"/>
              <a:ext cx="2091130" cy="244796"/>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Arial Narrow" panose="020B0606020202030204" pitchFamily="34" charset="0"/>
                </a:rPr>
                <a:t>Проекты</a:t>
              </a:r>
              <a:endParaRPr kumimoji="0" lang="en-US" sz="1200" b="1" i="0" u="none" strike="noStrike" kern="1200" cap="none" spc="0" normalizeH="0" baseline="0" noProof="0" dirty="0">
                <a:ln>
                  <a:noFill/>
                </a:ln>
                <a:solidFill>
                  <a:prstClr val="black"/>
                </a:solidFill>
                <a:effectLst/>
                <a:uLnTx/>
                <a:uFillTx/>
                <a:latin typeface="Arial Narrow" panose="020B0606020202030204" pitchFamily="34" charset="0"/>
              </a:endParaRPr>
            </a:p>
          </p:txBody>
        </p:sp>
      </p:grpSp>
      <p:sp>
        <p:nvSpPr>
          <p:cNvPr id="46" name="Rectangle 48"/>
          <p:cNvSpPr/>
          <p:nvPr/>
        </p:nvSpPr>
        <p:spPr>
          <a:xfrm rot="5400000">
            <a:off x="7545489" y="3469542"/>
            <a:ext cx="312487" cy="325088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white"/>
                </a:solidFill>
                <a:effectLst/>
                <a:uLnTx/>
                <a:uFillTx/>
                <a:latin typeface="Arial Narrow" panose="020B0606020202030204" pitchFamily="34" charset="0"/>
              </a:rPr>
              <a:t>Итого</a:t>
            </a:r>
            <a:endParaRPr kumimoji="0" lang="ru-RU" sz="1200" b="1" i="0" u="none" strike="noStrike" kern="1200" cap="none" spc="0" normalizeH="0" baseline="0" noProof="0" dirty="0">
              <a:ln>
                <a:noFill/>
              </a:ln>
              <a:solidFill>
                <a:prstClr val="white"/>
              </a:solidFill>
              <a:effectLst/>
              <a:uLnTx/>
              <a:uFillTx/>
              <a:latin typeface="Arial Narrow" panose="020B0606020202030204" pitchFamily="34" charset="0"/>
            </a:endParaRPr>
          </a:p>
        </p:txBody>
      </p:sp>
      <p:sp>
        <p:nvSpPr>
          <p:cNvPr id="10" name="Скругленный прямоугольник 9"/>
          <p:cNvSpPr/>
          <p:nvPr/>
        </p:nvSpPr>
        <p:spPr>
          <a:xfrm>
            <a:off x="5866915" y="2965399"/>
            <a:ext cx="6452084" cy="258831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Arial Narrow" panose="020B0606020202030204" pitchFamily="34" charset="0"/>
            </a:endParaRPr>
          </a:p>
        </p:txBody>
      </p:sp>
      <p:sp>
        <p:nvSpPr>
          <p:cNvPr id="60" name="TextBox 59"/>
          <p:cNvSpPr txBox="1"/>
          <p:nvPr/>
        </p:nvSpPr>
        <p:spPr>
          <a:xfrm>
            <a:off x="279457" y="7962541"/>
            <a:ext cx="11690181" cy="400110"/>
          </a:xfrm>
          <a:prstGeom prst="rect">
            <a:avLst/>
          </a:prstGeom>
          <a:noFill/>
        </p:spPr>
        <p:txBody>
          <a:bodyPr wrap="square" lIns="0" rtlCol="0">
            <a:spAutoFit/>
          </a:bodyPr>
          <a:lstStyle/>
          <a:p>
            <a:pPr lvl="0">
              <a:defRPr/>
            </a:pPr>
            <a:r>
              <a:rPr kumimoji="0" lang="en-US" sz="1000" b="0" i="1" u="none" strike="noStrike" kern="1200" cap="none" spc="0" normalizeH="0" baseline="0" noProof="0" dirty="0" smtClean="0">
                <a:ln>
                  <a:noFill/>
                </a:ln>
                <a:solidFill>
                  <a:schemeClr val="bg2">
                    <a:lumMod val="50000"/>
                  </a:schemeClr>
                </a:solidFill>
                <a:effectLst/>
                <a:uLnTx/>
                <a:uFillTx/>
                <a:latin typeface="Arial Narrow" panose="020B0606020202030204" pitchFamily="34" charset="0"/>
              </a:rPr>
              <a:t>*</a:t>
            </a:r>
            <a:r>
              <a:rPr kumimoji="0" lang="ru-RU" sz="1000" b="0" i="1" u="none" strike="noStrike" kern="1200" cap="none" spc="0" normalizeH="0" baseline="0" noProof="0" dirty="0" smtClean="0">
                <a:ln>
                  <a:noFill/>
                </a:ln>
                <a:solidFill>
                  <a:schemeClr val="bg2">
                    <a:lumMod val="50000"/>
                  </a:schemeClr>
                </a:solidFill>
                <a:effectLst/>
                <a:uLnTx/>
                <a:uFillTx/>
                <a:latin typeface="Arial Narrow" panose="020B0606020202030204" pitchFamily="34" charset="0"/>
              </a:rPr>
              <a:t> - объем </a:t>
            </a:r>
            <a:r>
              <a:rPr kumimoji="0" lang="ru-RU" sz="1000" i="1" u="none" strike="noStrike" kern="1200" cap="none" spc="0" normalizeH="0" baseline="0" noProof="0" dirty="0" smtClean="0">
                <a:ln>
                  <a:noFill/>
                </a:ln>
                <a:solidFill>
                  <a:schemeClr val="bg2">
                    <a:lumMod val="50000"/>
                  </a:schemeClr>
                </a:solidFill>
                <a:effectLst/>
                <a:uLnTx/>
                <a:uFillTx/>
                <a:latin typeface="Arial Narrow" panose="020B0606020202030204" pitchFamily="34" charset="0"/>
              </a:rPr>
              <a:t>гарантийной и финансовой поддержки предоставленной в</a:t>
            </a:r>
            <a:r>
              <a:rPr kumimoji="0" lang="ru-RU" sz="1000" i="1" u="none" strike="noStrike" kern="1200" cap="none" spc="0" normalizeH="0" noProof="0" dirty="0" smtClean="0">
                <a:ln>
                  <a:noFill/>
                </a:ln>
                <a:solidFill>
                  <a:schemeClr val="bg2">
                    <a:lumMod val="50000"/>
                  </a:schemeClr>
                </a:solidFill>
                <a:effectLst/>
                <a:uLnTx/>
                <a:uFillTx/>
                <a:latin typeface="Arial Narrow" panose="020B0606020202030204" pitchFamily="34" charset="0"/>
              </a:rPr>
              <a:t> 2017 г.</a:t>
            </a:r>
            <a:r>
              <a:rPr kumimoji="0" lang="ru-RU" sz="1000" i="1" u="none" strike="noStrike" kern="1200" cap="none" spc="0" normalizeH="0" baseline="0" noProof="0" dirty="0" smtClean="0">
                <a:ln>
                  <a:noFill/>
                </a:ln>
                <a:solidFill>
                  <a:schemeClr val="bg2">
                    <a:lumMod val="50000"/>
                  </a:schemeClr>
                </a:solidFill>
                <a:effectLst/>
                <a:uLnTx/>
                <a:uFillTx/>
                <a:latin typeface="Arial Narrow" panose="020B0606020202030204" pitchFamily="34" charset="0"/>
              </a:rPr>
              <a:t> </a:t>
            </a:r>
            <a:r>
              <a:rPr kumimoji="0" lang="ru-RU" sz="1000" b="1" i="1" u="none" strike="noStrike" kern="1200" cap="none" spc="0" normalizeH="0" baseline="0" noProof="0" dirty="0" smtClean="0">
                <a:ln>
                  <a:noFill/>
                </a:ln>
                <a:solidFill>
                  <a:schemeClr val="bg2">
                    <a:lumMod val="50000"/>
                  </a:schemeClr>
                </a:solidFill>
                <a:effectLst/>
                <a:uLnTx/>
                <a:uFillTx/>
                <a:latin typeface="Arial Narrow" panose="020B0606020202030204" pitchFamily="34" charset="0"/>
              </a:rPr>
              <a:t>Корпорацией МСП, МСП Банком и РГО</a:t>
            </a:r>
            <a:r>
              <a:rPr kumimoji="0" lang="ru-RU" sz="1000" i="1" u="none" strike="noStrike" kern="1200" cap="none" spc="0" normalizeH="0" noProof="0" dirty="0" smtClean="0">
                <a:ln>
                  <a:noFill/>
                </a:ln>
                <a:solidFill>
                  <a:schemeClr val="bg2">
                    <a:lumMod val="50000"/>
                  </a:schemeClr>
                </a:solidFill>
                <a:effectLst/>
                <a:uLnTx/>
                <a:uFillTx/>
                <a:latin typeface="Arial Narrow" panose="020B0606020202030204" pitchFamily="34" charset="0"/>
              </a:rPr>
              <a:t> (по состоянию на 13 июня</a:t>
            </a:r>
            <a:r>
              <a:rPr lang="ru-RU" sz="1000" i="1" dirty="0" smtClean="0">
                <a:solidFill>
                  <a:schemeClr val="bg2">
                    <a:lumMod val="50000"/>
                  </a:schemeClr>
                </a:solidFill>
                <a:latin typeface="Arial Narrow" panose="020B0606020202030204" pitchFamily="34" charset="0"/>
              </a:rPr>
              <a:t> </a:t>
            </a:r>
            <a:r>
              <a:rPr kumimoji="0" lang="ru-RU" sz="1000" i="1" u="none" strike="noStrike" kern="1200" cap="none" spc="0" normalizeH="0" noProof="0" dirty="0" smtClean="0">
                <a:ln>
                  <a:noFill/>
                </a:ln>
                <a:solidFill>
                  <a:schemeClr val="bg2">
                    <a:lumMod val="50000"/>
                  </a:schemeClr>
                </a:solidFill>
                <a:effectLst/>
                <a:uLnTx/>
                <a:uFillTx/>
                <a:latin typeface="Arial Narrow" panose="020B0606020202030204" pitchFamily="34" charset="0"/>
              </a:rPr>
              <a:t>2017 г.)</a:t>
            </a:r>
          </a:p>
          <a:p>
            <a:pPr lvl="0">
              <a:defRPr/>
            </a:pPr>
            <a:r>
              <a:rPr lang="ru-RU" sz="1000" i="1" dirty="0" smtClean="0">
                <a:solidFill>
                  <a:schemeClr val="bg2">
                    <a:lumMod val="50000"/>
                  </a:schemeClr>
                </a:solidFill>
                <a:latin typeface="Arial Narrow" panose="020B0606020202030204" pitchFamily="34" charset="0"/>
              </a:rPr>
              <a:t>** - при этом объем выдачи гарантий и поручительств Корпорации нарастающим итогом с 2014 г., включая закрытые гарантии и поручительства, составил 114,1 млрд рублей</a:t>
            </a:r>
            <a:endParaRPr lang="ru-RU" sz="1000" i="1" dirty="0">
              <a:solidFill>
                <a:schemeClr val="bg2">
                  <a:lumMod val="50000"/>
                </a:schemeClr>
              </a:solidFill>
              <a:latin typeface="Arial Narrow" panose="020B0606020202030204" pitchFamily="34" charset="0"/>
            </a:endParaRPr>
          </a:p>
        </p:txBody>
      </p:sp>
      <p:pic>
        <p:nvPicPr>
          <p:cNvPr id="48" name="Рисунок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2" name="Прямоугольник 1"/>
          <p:cNvSpPr/>
          <p:nvPr/>
        </p:nvSpPr>
        <p:spPr>
          <a:xfrm>
            <a:off x="279118" y="1002536"/>
            <a:ext cx="12050316" cy="643663"/>
          </a:xfrm>
          <a:prstGeom prst="rect">
            <a:avLst/>
          </a:prstGeom>
          <a:solidFill>
            <a:schemeClr val="accent1">
              <a:lumMod val="50000"/>
            </a:schemeClr>
          </a:solidFill>
        </p:spPr>
        <p:txBody>
          <a:bodyPr wrap="square" anchor="ctr" anchorCtr="0">
            <a:noAutofit/>
          </a:bodyPr>
          <a:lstStyle/>
          <a:p>
            <a:pPr lvl="3">
              <a:defRPr/>
            </a:pPr>
            <a:endParaRPr lang="ru-RU" b="1" dirty="0">
              <a:solidFill>
                <a:srgbClr val="E5581F"/>
              </a:solidFill>
              <a:latin typeface="Arial Narrow" panose="020B0606020202030204" pitchFamily="34" charset="0"/>
              <a:ea typeface="Calibri" panose="020F0502020204030204" pitchFamily="34" charset="0"/>
            </a:endParaRPr>
          </a:p>
        </p:txBody>
      </p:sp>
      <p:sp>
        <p:nvSpPr>
          <p:cNvPr id="57" name="Прямоугольник 56"/>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10</a:t>
            </a:r>
            <a:endParaRPr lang="ru-RU" sz="1200" dirty="0">
              <a:latin typeface="Arial Narrow" panose="020B0606020202030204" pitchFamily="34" charset="0"/>
            </a:endParaRPr>
          </a:p>
        </p:txBody>
      </p:sp>
      <p:cxnSp>
        <p:nvCxnSpPr>
          <p:cNvPr id="45" name="Прямая соединительная линия 44"/>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4" name="Таблица 63"/>
          <p:cNvGraphicFramePr>
            <a:graphicFrameLocks noGrp="1"/>
          </p:cNvGraphicFramePr>
          <p:nvPr>
            <p:extLst/>
          </p:nvPr>
        </p:nvGraphicFramePr>
        <p:xfrm>
          <a:off x="9421891" y="3023376"/>
          <a:ext cx="2872185" cy="2334999"/>
        </p:xfrm>
        <a:graphic>
          <a:graphicData uri="http://schemas.openxmlformats.org/drawingml/2006/table">
            <a:tbl>
              <a:tblPr/>
              <a:tblGrid>
                <a:gridCol w="469620">
                  <a:extLst>
                    <a:ext uri="{9D8B030D-6E8A-4147-A177-3AD203B41FA5}">
                      <a16:colId xmlns:a16="http://schemas.microsoft.com/office/drawing/2014/main" val="495193945"/>
                    </a:ext>
                  </a:extLst>
                </a:gridCol>
                <a:gridCol w="594967">
                  <a:extLst>
                    <a:ext uri="{9D8B030D-6E8A-4147-A177-3AD203B41FA5}">
                      <a16:colId xmlns:a16="http://schemas.microsoft.com/office/drawing/2014/main" val="1680857824"/>
                    </a:ext>
                  </a:extLst>
                </a:gridCol>
                <a:gridCol w="903799">
                  <a:extLst>
                    <a:ext uri="{9D8B030D-6E8A-4147-A177-3AD203B41FA5}">
                      <a16:colId xmlns:a16="http://schemas.microsoft.com/office/drawing/2014/main" val="299551079"/>
                    </a:ext>
                  </a:extLst>
                </a:gridCol>
                <a:gridCol w="903799">
                  <a:extLst>
                    <a:ext uri="{9D8B030D-6E8A-4147-A177-3AD203B41FA5}">
                      <a16:colId xmlns:a16="http://schemas.microsoft.com/office/drawing/2014/main" val="3524216336"/>
                    </a:ext>
                  </a:extLst>
                </a:gridCol>
              </a:tblGrid>
              <a:tr h="724281">
                <a:tc>
                  <a:txBody>
                    <a:bodyPr/>
                    <a:lstStyle/>
                    <a:p>
                      <a:pPr algn="ctr" rtl="0" fontAlgn="ctr"/>
                      <a:r>
                        <a:rPr lang="ru-RU" sz="1000" b="1" i="0" u="none" strike="noStrike" dirty="0" smtClean="0">
                          <a:solidFill>
                            <a:srgbClr val="FFFFFF"/>
                          </a:solidFill>
                          <a:effectLst/>
                          <a:latin typeface="Arial Narrow" panose="020B0606020202030204" pitchFamily="34" charset="0"/>
                        </a:rPr>
                        <a:t>Кол-во </a:t>
                      </a:r>
                      <a:r>
                        <a:rPr lang="ru-RU" sz="1000" b="0" i="0" u="none" strike="noStrike" dirty="0">
                          <a:solidFill>
                            <a:srgbClr val="FFFFFF"/>
                          </a:solidFill>
                          <a:effectLst/>
                          <a:latin typeface="Arial Narrow" panose="020B0606020202030204" pitchFamily="34" charset="0"/>
                        </a:rPr>
                        <a:t>шт.</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rtl="0" fontAlgn="ctr"/>
                      <a:r>
                        <a:rPr lang="ru-RU" sz="1000" b="1" i="0" u="none" strike="noStrike" dirty="0" smtClean="0">
                          <a:solidFill>
                            <a:srgbClr val="FFFFFF"/>
                          </a:solidFill>
                          <a:effectLst/>
                          <a:latin typeface="Arial Narrow" panose="020B0606020202030204" pitchFamily="34" charset="0"/>
                        </a:rPr>
                        <a:t>Гарантии </a:t>
                      </a:r>
                      <a:r>
                        <a:rPr lang="ru-RU" sz="1000" b="0" i="0" u="none" strike="noStrike" dirty="0">
                          <a:solidFill>
                            <a:srgbClr val="FFFFFF"/>
                          </a:solidFill>
                          <a:effectLst/>
                          <a:latin typeface="Arial Narrow" panose="020B0606020202030204" pitchFamily="34" charset="0"/>
                        </a:rPr>
                        <a:t>млрд </a:t>
                      </a:r>
                      <a:r>
                        <a:rPr lang="ru-RU" sz="1000" b="0" i="0" u="none" strike="noStrike" dirty="0" smtClean="0">
                          <a:solidFill>
                            <a:srgbClr val="FFFFFF"/>
                          </a:solidFill>
                          <a:effectLst/>
                          <a:latin typeface="Arial Narrow" panose="020B0606020202030204" pitchFamily="34" charset="0"/>
                        </a:rPr>
                        <a:t>рублей</a:t>
                      </a:r>
                      <a:endParaRPr lang="ru-RU" sz="1000" b="0" i="0" u="none" strike="noStrike" dirty="0">
                        <a:solidFill>
                          <a:srgbClr val="FFFFFF"/>
                        </a:solidFill>
                        <a:effectLst/>
                        <a:latin typeface="Arial Narrow" panose="020B0606020202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rtl="0" fontAlgn="ctr"/>
                      <a:r>
                        <a:rPr lang="ru-RU" sz="1000" b="1" i="0" u="none" strike="noStrike" dirty="0" smtClean="0">
                          <a:solidFill>
                            <a:srgbClr val="FFFFFF"/>
                          </a:solidFill>
                          <a:effectLst/>
                          <a:latin typeface="Arial Narrow" panose="020B0606020202030204" pitchFamily="34" charset="0"/>
                        </a:rPr>
                        <a:t>Поручительства          </a:t>
                      </a:r>
                      <a:r>
                        <a:rPr lang="ru-RU" sz="1000" b="0" i="0" u="none" strike="noStrike" dirty="0">
                          <a:solidFill>
                            <a:srgbClr val="FFFFFF"/>
                          </a:solidFill>
                          <a:effectLst/>
                          <a:latin typeface="Arial Narrow" panose="020B0606020202030204" pitchFamily="34" charset="0"/>
                        </a:rPr>
                        <a:t>млрд </a:t>
                      </a:r>
                      <a:r>
                        <a:rPr lang="ru-RU" sz="1000" b="0" i="0" u="none" strike="noStrike" dirty="0" smtClean="0">
                          <a:solidFill>
                            <a:srgbClr val="FFFFFF"/>
                          </a:solidFill>
                          <a:effectLst/>
                          <a:latin typeface="Arial Narrow" panose="020B0606020202030204" pitchFamily="34" charset="0"/>
                        </a:rPr>
                        <a:t>руб.</a:t>
                      </a:r>
                      <a:endParaRPr lang="ru-RU" sz="1000" b="0" i="0" u="none" strike="noStrike" dirty="0">
                        <a:solidFill>
                          <a:srgbClr val="FFFFFF"/>
                        </a:solidFill>
                        <a:effectLst/>
                        <a:latin typeface="Arial Narrow" panose="020B0606020202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rtl="0" fontAlgn="ctr"/>
                      <a:r>
                        <a:rPr lang="ru-RU" sz="1000" b="1" i="0" u="none" strike="noStrike" dirty="0" smtClean="0">
                          <a:solidFill>
                            <a:srgbClr val="FFFFFF"/>
                          </a:solidFill>
                          <a:effectLst/>
                          <a:latin typeface="Arial Narrow" panose="020B0606020202030204" pitchFamily="34" charset="0"/>
                        </a:rPr>
                        <a:t>Всего, </a:t>
                      </a:r>
                    </a:p>
                    <a:p>
                      <a:pPr algn="ctr" rtl="0" fontAlgn="ctr"/>
                      <a:r>
                        <a:rPr lang="ru-RU" sz="1000" b="1" i="0" u="none" strike="noStrike" dirty="0" smtClean="0">
                          <a:solidFill>
                            <a:srgbClr val="FFFFFF"/>
                          </a:solidFill>
                          <a:effectLst/>
                          <a:latin typeface="Arial Narrow" panose="020B0606020202030204" pitchFamily="34" charset="0"/>
                        </a:rPr>
                        <a:t>гарантии и поручительства          </a:t>
                      </a:r>
                      <a:r>
                        <a:rPr lang="ru-RU" sz="1000" b="0" i="0" u="none" strike="noStrike" dirty="0">
                          <a:solidFill>
                            <a:srgbClr val="FFFFFF"/>
                          </a:solidFill>
                          <a:effectLst/>
                          <a:latin typeface="Arial Narrow" panose="020B0606020202030204" pitchFamily="34" charset="0"/>
                        </a:rPr>
                        <a:t>млрд </a:t>
                      </a:r>
                      <a:r>
                        <a:rPr lang="ru-RU" sz="1000" b="0" i="0" u="none" strike="noStrike" dirty="0" smtClean="0">
                          <a:solidFill>
                            <a:srgbClr val="FFFFFF"/>
                          </a:solidFill>
                          <a:effectLst/>
                          <a:latin typeface="Arial Narrow" panose="020B0606020202030204" pitchFamily="34" charset="0"/>
                        </a:rPr>
                        <a:t>руб.</a:t>
                      </a:r>
                      <a:endParaRPr lang="ru-RU" sz="1000" b="0" i="0" u="none" strike="noStrike" dirty="0">
                        <a:solidFill>
                          <a:srgbClr val="FFFFFF"/>
                        </a:solidFill>
                        <a:effectLst/>
                        <a:latin typeface="Arial Narrow" panose="020B0606020202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828550116"/>
                  </a:ext>
                </a:extLst>
              </a:tr>
              <a:tr h="536906">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21</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11,2</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8,1</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19,3</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995401196"/>
                  </a:ext>
                </a:extLst>
              </a:tr>
              <a:tr h="536906">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62</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24,9</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26,1</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51,0</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65855527"/>
                  </a:ext>
                </a:extLst>
              </a:tr>
              <a:tr h="536906">
                <a:tc>
                  <a:txBody>
                    <a:bodyPr/>
                    <a:lstStyle/>
                    <a:p>
                      <a:pPr algn="ctr" rtl="0" fontAlgn="ctr"/>
                      <a:r>
                        <a:rPr lang="ru-RU" sz="2000" b="1" i="0" u="none" strike="noStrike" dirty="0" smtClean="0">
                          <a:solidFill>
                            <a:srgbClr val="ED7D31"/>
                          </a:solidFill>
                          <a:effectLst/>
                          <a:latin typeface="Arial Narrow" panose="020B0606020202030204" pitchFamily="34" charset="0"/>
                        </a:rPr>
                        <a:t>83</a:t>
                      </a:r>
                      <a:endParaRPr lang="ru-RU" sz="2000" b="1" i="0" u="none" strike="noStrike" dirty="0">
                        <a:solidFill>
                          <a:srgbClr val="ED7D31"/>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1" i="0" u="none" strike="noStrike" dirty="0" smtClean="0">
                          <a:solidFill>
                            <a:srgbClr val="ED7D31"/>
                          </a:solidFill>
                          <a:effectLst/>
                          <a:latin typeface="Arial Narrow" panose="020B0606020202030204" pitchFamily="34" charset="0"/>
                        </a:rPr>
                        <a:t>36,1</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1" i="0" u="none" strike="noStrike" dirty="0" smtClean="0">
                          <a:solidFill>
                            <a:srgbClr val="ED7D31"/>
                          </a:solidFill>
                          <a:effectLst/>
                          <a:latin typeface="Arial Narrow" panose="020B0606020202030204" pitchFamily="34" charset="0"/>
                        </a:rPr>
                        <a:t>34,2</a:t>
                      </a:r>
                      <a:endParaRPr lang="ru-RU" sz="2000" b="1" i="0" u="none" strike="noStrike" dirty="0">
                        <a:solidFill>
                          <a:srgbClr val="ED7D31"/>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1" i="0" u="none" strike="noStrike" dirty="0" smtClean="0">
                          <a:solidFill>
                            <a:srgbClr val="ED7D31"/>
                          </a:solidFill>
                          <a:effectLst/>
                          <a:latin typeface="Arial Narrow" panose="020B0606020202030204" pitchFamily="34" charset="0"/>
                        </a:rPr>
                        <a:t>70,3</a:t>
                      </a:r>
                      <a:endParaRPr lang="ru-RU" sz="2000" b="1" i="0" u="none" strike="noStrike" dirty="0">
                        <a:solidFill>
                          <a:srgbClr val="ED7D31"/>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026953685"/>
                  </a:ext>
                </a:extLst>
              </a:tr>
            </a:tbl>
          </a:graphicData>
        </a:graphic>
      </p:graphicFrame>
      <p:pic>
        <p:nvPicPr>
          <p:cNvPr id="55" name="Рисунок 54"/>
          <p:cNvPicPr>
            <a:picLocks noChangeAspect="1"/>
          </p:cNvPicPr>
          <p:nvPr/>
        </p:nvPicPr>
        <p:blipFill>
          <a:blip r:embed="rId7"/>
          <a:stretch>
            <a:fillRect/>
          </a:stretch>
        </p:blipFill>
        <p:spPr>
          <a:xfrm>
            <a:off x="10769599" y="54867"/>
            <a:ext cx="1549399" cy="779127"/>
          </a:xfrm>
          <a:prstGeom prst="rect">
            <a:avLst/>
          </a:prstGeom>
        </p:spPr>
      </p:pic>
      <p:sp>
        <p:nvSpPr>
          <p:cNvPr id="4" name="Прямоугольник 3"/>
          <p:cNvSpPr/>
          <p:nvPr/>
        </p:nvSpPr>
        <p:spPr>
          <a:xfrm>
            <a:off x="341967" y="1073138"/>
            <a:ext cx="1508746" cy="523220"/>
          </a:xfrm>
          <a:prstGeom prst="rect">
            <a:avLst/>
          </a:prstGeom>
        </p:spPr>
        <p:txBody>
          <a:bodyPr wrap="none">
            <a:spAutoFit/>
          </a:bodyPr>
          <a:lstStyle/>
          <a:p>
            <a:r>
              <a:rPr lang="ru-RU" sz="2800" b="1" dirty="0" smtClean="0">
                <a:solidFill>
                  <a:schemeClr val="accent2"/>
                </a:solidFill>
                <a:latin typeface="Arial Narrow" panose="020B0606020202030204" pitchFamily="34" charset="0"/>
                <a:ea typeface="Calibri" panose="020F0502020204030204" pitchFamily="34" charset="0"/>
              </a:rPr>
              <a:t>2016 год:</a:t>
            </a:r>
            <a:endParaRPr lang="ru-RU" sz="2800" dirty="0">
              <a:solidFill>
                <a:schemeClr val="accent2"/>
              </a:solidFill>
            </a:endParaRPr>
          </a:p>
        </p:txBody>
      </p:sp>
      <p:sp>
        <p:nvSpPr>
          <p:cNvPr id="5" name="Прямоугольник 4"/>
          <p:cNvSpPr/>
          <p:nvPr/>
        </p:nvSpPr>
        <p:spPr>
          <a:xfrm>
            <a:off x="1790700" y="978505"/>
            <a:ext cx="10935176" cy="646331"/>
          </a:xfrm>
          <a:prstGeom prst="rect">
            <a:avLst/>
          </a:prstGeom>
        </p:spPr>
        <p:txBody>
          <a:bodyPr wrap="square">
            <a:spAutoFit/>
          </a:bodyPr>
          <a:lstStyle/>
          <a:p>
            <a:pPr>
              <a:defRPr/>
            </a:pPr>
            <a:r>
              <a:rPr lang="ru-RU" b="1" dirty="0">
                <a:solidFill>
                  <a:schemeClr val="accent2"/>
                </a:solidFill>
                <a:latin typeface="Arial Narrow" panose="020B0606020202030204" pitchFamily="34" charset="0"/>
                <a:ea typeface="Calibri" panose="020F0502020204030204" pitchFamily="34" charset="0"/>
              </a:rPr>
              <a:t>Объем выданных гарантий и поручительств</a:t>
            </a:r>
            <a:r>
              <a:rPr lang="en-US" b="1" dirty="0">
                <a:solidFill>
                  <a:schemeClr val="accent2"/>
                </a:solidFill>
                <a:latin typeface="Arial Narrow" panose="020B0606020202030204" pitchFamily="34" charset="0"/>
                <a:ea typeface="Calibri" panose="020F0502020204030204" pitchFamily="34" charset="0"/>
              </a:rPr>
              <a:t> </a:t>
            </a:r>
            <a:r>
              <a:rPr lang="ru-RU" b="1" dirty="0">
                <a:solidFill>
                  <a:schemeClr val="accent2"/>
                </a:solidFill>
                <a:latin typeface="Arial Narrow" panose="020B0606020202030204" pitchFamily="34" charset="0"/>
                <a:ea typeface="Calibri" panose="020F0502020204030204" pitchFamily="34" charset="0"/>
              </a:rPr>
              <a:t>в рамках НГС</a:t>
            </a:r>
            <a:r>
              <a:rPr lang="en-US" b="1" dirty="0">
                <a:solidFill>
                  <a:schemeClr val="accent2"/>
                </a:solidFill>
                <a:latin typeface="Arial Narrow" panose="020B0606020202030204" pitchFamily="34" charset="0"/>
                <a:ea typeface="Calibri" panose="020F0502020204030204" pitchFamily="34" charset="0"/>
              </a:rPr>
              <a:t> </a:t>
            </a:r>
            <a:r>
              <a:rPr lang="ru-RU" b="1" dirty="0">
                <a:solidFill>
                  <a:schemeClr val="accent2"/>
                </a:solidFill>
                <a:latin typeface="Arial Narrow" panose="020B0606020202030204" pitchFamily="34" charset="0"/>
                <a:ea typeface="Calibri" panose="020F0502020204030204" pitchFamily="34" charset="0"/>
              </a:rPr>
              <a:t>составил 100,08 млрд </a:t>
            </a:r>
            <a:r>
              <a:rPr lang="ru-RU" b="1" dirty="0" smtClean="0">
                <a:solidFill>
                  <a:schemeClr val="accent2"/>
                </a:solidFill>
                <a:latin typeface="Arial Narrow" panose="020B0606020202030204" pitchFamily="34" charset="0"/>
                <a:ea typeface="Calibri" panose="020F0502020204030204" pitchFamily="34" charset="0"/>
              </a:rPr>
              <a:t>руб.</a:t>
            </a:r>
            <a:endParaRPr lang="ru-RU" b="1" dirty="0">
              <a:solidFill>
                <a:schemeClr val="accent2"/>
              </a:solidFill>
              <a:latin typeface="Arial Narrow" panose="020B0606020202030204" pitchFamily="34" charset="0"/>
              <a:ea typeface="Calibri" panose="020F0502020204030204" pitchFamily="34" charset="0"/>
            </a:endParaRPr>
          </a:p>
          <a:p>
            <a:pPr>
              <a:defRPr/>
            </a:pPr>
            <a:r>
              <a:rPr lang="ru-RU" b="1" dirty="0">
                <a:solidFill>
                  <a:schemeClr val="accent2"/>
                </a:solidFill>
                <a:latin typeface="Arial Narrow" panose="020B0606020202030204" pitchFamily="34" charset="0"/>
                <a:ea typeface="Calibri" panose="020F0502020204030204" pitchFamily="34" charset="0"/>
              </a:rPr>
              <a:t>Объем финансирования субъектов МСП, полученный с участием гарантийной поддержки </a:t>
            </a:r>
            <a:r>
              <a:rPr lang="ru-RU" b="1" dirty="0" smtClean="0">
                <a:solidFill>
                  <a:schemeClr val="accent2"/>
                </a:solidFill>
                <a:latin typeface="Arial Narrow" panose="020B0606020202030204" pitchFamily="34" charset="0"/>
                <a:ea typeface="Calibri" panose="020F0502020204030204" pitchFamily="34" charset="0"/>
              </a:rPr>
              <a:t>НГС - </a:t>
            </a:r>
            <a:r>
              <a:rPr lang="ru-RU" b="1" dirty="0">
                <a:solidFill>
                  <a:schemeClr val="accent2"/>
                </a:solidFill>
                <a:latin typeface="Arial Narrow" panose="020B0606020202030204" pitchFamily="34" charset="0"/>
                <a:ea typeface="Calibri" panose="020F0502020204030204" pitchFamily="34" charset="0"/>
              </a:rPr>
              <a:t>172 млрд </a:t>
            </a:r>
            <a:r>
              <a:rPr lang="ru-RU" b="1" dirty="0" smtClean="0">
                <a:solidFill>
                  <a:schemeClr val="accent2"/>
                </a:solidFill>
                <a:latin typeface="Arial Narrow" panose="020B0606020202030204" pitchFamily="34" charset="0"/>
                <a:ea typeface="Calibri" panose="020F0502020204030204" pitchFamily="34" charset="0"/>
              </a:rPr>
              <a:t>руб.</a:t>
            </a:r>
            <a:endParaRPr lang="ru-RU" b="1" dirty="0">
              <a:solidFill>
                <a:schemeClr val="accent2"/>
              </a:solidFill>
              <a:latin typeface="Arial Narrow" panose="020B0606020202030204" pitchFamily="34" charset="0"/>
              <a:ea typeface="Calibri" panose="020F0502020204030204" pitchFamily="34" charset="0"/>
            </a:endParaRPr>
          </a:p>
        </p:txBody>
      </p:sp>
    </p:spTree>
    <p:extLst>
      <p:ext uri="{BB962C8B-B14F-4D97-AF65-F5344CB8AC3E}">
        <p14:creationId xmlns:p14="http://schemas.microsoft.com/office/powerpoint/2010/main" val="4120278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49" name="TextBox 48"/>
          <p:cNvSpPr txBox="1"/>
          <p:nvPr/>
        </p:nvSpPr>
        <p:spPr>
          <a:xfrm>
            <a:off x="293418" y="1618095"/>
            <a:ext cx="7094353" cy="502549"/>
          </a:xfrm>
          <a:prstGeom prst="rect">
            <a:avLst/>
          </a:prstGeom>
          <a:solidFill>
            <a:schemeClr val="accent1">
              <a:lumMod val="50000"/>
            </a:schemeClr>
          </a:solidFill>
        </p:spPr>
        <p:txBody>
          <a:bodyPr wrap="square" l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solidFill>
                  <a:schemeClr val="accent2"/>
                </a:solidFill>
                <a:effectLst/>
                <a:uLnTx/>
                <a:uFillTx/>
                <a:latin typeface="Arial Narrow" panose="020B0606020202030204" pitchFamily="34" charset="0"/>
              </a:rPr>
              <a:t>Ключевые условия Программы 6,5</a:t>
            </a:r>
            <a:endParaRPr kumimoji="0" lang="ru-RU" sz="2000" b="1" i="0" u="none" strike="noStrike" kern="1200" cap="none" spc="0" normalizeH="0" baseline="0" noProof="0" dirty="0">
              <a:ln>
                <a:noFill/>
              </a:ln>
              <a:solidFill>
                <a:schemeClr val="accent2"/>
              </a:solidFill>
              <a:effectLst/>
              <a:uLnTx/>
              <a:uFillTx/>
              <a:latin typeface="Arial Narrow" panose="020B0606020202030204" pitchFamily="34" charset="0"/>
            </a:endParaRPr>
          </a:p>
        </p:txBody>
      </p:sp>
      <p:sp>
        <p:nvSpPr>
          <p:cNvPr id="3" name="Прямоугольник 2"/>
          <p:cNvSpPr/>
          <p:nvPr/>
        </p:nvSpPr>
        <p:spPr>
          <a:xfrm>
            <a:off x="188074" y="2118942"/>
            <a:ext cx="7199697" cy="4832092"/>
          </a:xfrm>
          <a:prstGeom prst="rect">
            <a:avLst/>
          </a:prstGeom>
        </p:spPr>
        <p:txBody>
          <a:bodyPr wrap="square">
            <a:spAutoFit/>
          </a:bodyPr>
          <a:lstStyle/>
          <a:p>
            <a:pPr marR="0" lvl="0" indent="457200" algn="just" defTabSz="457200" rtl="0" eaLnBrk="1" fontAlgn="auto" latinLnBrk="0" hangingPunct="1">
              <a:spcBef>
                <a:spcPts val="200"/>
              </a:spcBef>
              <a:buClrTx/>
              <a:buSzTx/>
              <a:buFont typeface="Wingdings" panose="05000000000000000000" pitchFamily="2" charset="2"/>
              <a:buChar char="§"/>
              <a:tabLst/>
              <a:defRPr/>
            </a:pP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Процентная ставка – </a:t>
            </a:r>
            <a:r>
              <a:rPr kumimoji="0" lang="ru-RU" b="1" i="0" u="none" strike="noStrike" kern="1200" cap="none" spc="0" normalizeH="0" baseline="0" noProof="0" dirty="0" smtClean="0">
                <a:ln>
                  <a:noFill/>
                </a:ln>
                <a:solidFill>
                  <a:prstClr val="black"/>
                </a:solidFill>
                <a:effectLst/>
                <a:uLnTx/>
                <a:uFillTx/>
                <a:latin typeface="Arial Narrow" panose="020B0606020202030204" pitchFamily="34" charset="0"/>
              </a:rPr>
              <a:t>10,6% </a:t>
            </a: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для субъектов малого предпринимательства и </a:t>
            </a:r>
            <a:r>
              <a:rPr lang="ru-RU" b="1" dirty="0" smtClean="0">
                <a:solidFill>
                  <a:prstClr val="black"/>
                </a:solidFill>
                <a:latin typeface="Arial Narrow" panose="020B0606020202030204" pitchFamily="34" charset="0"/>
              </a:rPr>
              <a:t>9,6</a:t>
            </a:r>
            <a:r>
              <a:rPr kumimoji="0" lang="ru-RU" b="1" i="0" u="none" strike="noStrike" kern="1200" cap="none" spc="0" normalizeH="0" baseline="0" noProof="0" dirty="0" smtClean="0">
                <a:ln>
                  <a:noFill/>
                </a:ln>
                <a:solidFill>
                  <a:prstClr val="black"/>
                </a:solidFill>
                <a:effectLst/>
                <a:uLnTx/>
                <a:uFillTx/>
                <a:latin typeface="Arial Narrow" panose="020B0606020202030204" pitchFamily="34" charset="0"/>
              </a:rPr>
              <a:t>%</a:t>
            </a: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 - для субъектов среднего предпринимательства</a:t>
            </a:r>
          </a:p>
          <a:p>
            <a:pPr marR="0" lvl="0" indent="457200" algn="just" defTabSz="457200" rtl="0" eaLnBrk="1" fontAlgn="auto" latinLnBrk="0" hangingPunct="1">
              <a:spcBef>
                <a:spcPts val="200"/>
              </a:spcBef>
              <a:buClrTx/>
              <a:buSzTx/>
              <a:buFont typeface="Wingdings" panose="05000000000000000000" pitchFamily="2" charset="2"/>
              <a:buChar char="§"/>
              <a:tabLst/>
              <a:defRPr/>
            </a:pP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Срок льготного </a:t>
            </a:r>
            <a:r>
              <a:rPr lang="ru-RU" dirty="0">
                <a:solidFill>
                  <a:prstClr val="black"/>
                </a:solidFill>
                <a:latin typeface="Arial Narrow" panose="020B0606020202030204" pitchFamily="34" charset="0"/>
              </a:rPr>
              <a:t>фондирования </a:t>
            </a:r>
            <a:r>
              <a:rPr lang="ru-RU" b="1" dirty="0">
                <a:solidFill>
                  <a:prstClr val="black"/>
                </a:solidFill>
                <a:latin typeface="Arial Narrow" panose="020B0606020202030204" pitchFamily="34" charset="0"/>
              </a:rPr>
              <a:t>до 3 лет </a:t>
            </a:r>
            <a:r>
              <a:rPr lang="ru-RU" dirty="0">
                <a:solidFill>
                  <a:prstClr val="black"/>
                </a:solidFill>
                <a:latin typeface="Arial Narrow" panose="020B0606020202030204" pitchFamily="34" charset="0"/>
              </a:rPr>
              <a:t>(срок кредита может превышать срок льготного </a:t>
            </a:r>
            <a:r>
              <a:rPr lang="ru-RU" dirty="0" smtClean="0">
                <a:solidFill>
                  <a:prstClr val="black"/>
                </a:solidFill>
                <a:latin typeface="Arial Narrow" panose="020B0606020202030204" pitchFamily="34" charset="0"/>
              </a:rPr>
              <a:t>фондирования)</a:t>
            </a:r>
          </a:p>
          <a:p>
            <a:pPr marR="0" lvl="0" indent="457200" algn="just" defTabSz="457200" rtl="0" eaLnBrk="1" fontAlgn="auto" latinLnBrk="0" hangingPunct="1">
              <a:spcBef>
                <a:spcPts val="200"/>
              </a:spcBef>
              <a:buClrTx/>
              <a:buSzTx/>
              <a:buFont typeface="Wingdings" panose="05000000000000000000" pitchFamily="2" charset="2"/>
              <a:buChar char="§"/>
              <a:tabLst/>
              <a:defRPr/>
            </a:pP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Размер </a:t>
            </a:r>
            <a:r>
              <a:rPr kumimoji="0" lang="ru-RU" b="0" i="0" u="none" strike="noStrike" kern="1200" cap="none" spc="0" normalizeH="0" baseline="0" noProof="0" dirty="0">
                <a:ln>
                  <a:noFill/>
                </a:ln>
                <a:solidFill>
                  <a:prstClr val="black"/>
                </a:solidFill>
                <a:effectLst/>
                <a:uLnTx/>
                <a:uFillTx/>
                <a:latin typeface="Arial Narrow" panose="020B0606020202030204" pitchFamily="34" charset="0"/>
              </a:rPr>
              <a:t>кредита: </a:t>
            </a: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от</a:t>
            </a:r>
            <a:r>
              <a:rPr kumimoji="0" lang="ru-RU" b="1" i="0" u="none" strike="noStrike" kern="1200" cap="none" spc="0" normalizeH="0" baseline="0" noProof="0" dirty="0" smtClean="0">
                <a:ln>
                  <a:noFill/>
                </a:ln>
                <a:solidFill>
                  <a:prstClr val="black"/>
                </a:solidFill>
                <a:effectLst/>
                <a:uLnTx/>
                <a:uFillTx/>
                <a:latin typeface="Arial Narrow" panose="020B0606020202030204" pitchFamily="34" charset="0"/>
              </a:rPr>
              <a:t> 5 млн руб. </a:t>
            </a: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до </a:t>
            </a:r>
            <a:r>
              <a:rPr kumimoji="0" lang="ru-RU" b="1" i="0" u="none" strike="noStrike" kern="1200" cap="none" spc="0" normalizeH="0" baseline="0" noProof="0" dirty="0" smtClean="0">
                <a:ln>
                  <a:noFill/>
                </a:ln>
                <a:solidFill>
                  <a:prstClr val="black"/>
                </a:solidFill>
                <a:effectLst/>
                <a:uLnTx/>
                <a:uFillTx/>
                <a:latin typeface="Arial Narrow" panose="020B0606020202030204" pitchFamily="34" charset="0"/>
              </a:rPr>
              <a:t>1 млрд руб. </a:t>
            </a: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(общий кредитный лимит на заемщика - до</a:t>
            </a:r>
            <a:r>
              <a:rPr kumimoji="0" lang="ru-RU" b="1" i="0" u="none" strike="noStrike" kern="1200" cap="none" spc="0" normalizeH="0" baseline="0" noProof="0" dirty="0" smtClean="0">
                <a:ln>
                  <a:noFill/>
                </a:ln>
                <a:solidFill>
                  <a:prstClr val="black"/>
                </a:solidFill>
                <a:effectLst/>
                <a:uLnTx/>
                <a:uFillTx/>
                <a:latin typeface="Arial Narrow" panose="020B0606020202030204" pitchFamily="34" charset="0"/>
              </a:rPr>
              <a:t> 4 млрд руб.)</a:t>
            </a:r>
          </a:p>
          <a:p>
            <a:pPr lvl="0" indent="457200" algn="just">
              <a:spcBef>
                <a:spcPts val="200"/>
              </a:spcBef>
              <a:buFont typeface="Wingdings" panose="05000000000000000000" pitchFamily="2" charset="2"/>
              <a:buChar char="§"/>
              <a:defRPr/>
            </a:pPr>
            <a:r>
              <a:rPr lang="ru-RU" b="1" dirty="0">
                <a:solidFill>
                  <a:prstClr val="black"/>
                </a:solidFill>
                <a:latin typeface="Arial Narrow" panose="020B0606020202030204" pitchFamily="34" charset="0"/>
              </a:rPr>
              <a:t>Приоритетные отрасли: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сельское хозяйство,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обрабатывающее производство,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производство и распределение электроэнергии, газа и воды,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строительство,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транспорт и связь,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туристская деятельность,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здравоохранение,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сбор, обработка и утилизация отходов,  </a:t>
            </a:r>
          </a:p>
          <a:p>
            <a:pPr marR="0" lvl="0" algn="just" defTabSz="457200" rtl="0" eaLnBrk="1" fontAlgn="auto" latinLnBrk="0" hangingPunct="1">
              <a:spcBef>
                <a:spcPts val="200"/>
              </a:spcBef>
              <a:buClrTx/>
              <a:buSzTx/>
              <a:tabLst/>
              <a:defRPr/>
            </a:pPr>
            <a:endParaRPr kumimoji="0" lang="ru-RU" b="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68" name="TextBox 67"/>
          <p:cNvSpPr txBox="1"/>
          <p:nvPr/>
        </p:nvSpPr>
        <p:spPr>
          <a:xfrm>
            <a:off x="7617710" y="1617054"/>
            <a:ext cx="4693443" cy="4189994"/>
          </a:xfrm>
          <a:prstGeom prst="rect">
            <a:avLst/>
          </a:prstGeom>
          <a:solidFill>
            <a:schemeClr val="accent1">
              <a:lumMod val="50000"/>
            </a:schemeClr>
          </a:solidFill>
        </p:spPr>
        <p:txBody>
          <a:bodyPr wrap="square" lIns="144000" tIns="72000" rIns="72000" bIns="72000" rtlCol="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solidFill>
                  <a:schemeClr val="accent2"/>
                </a:solidFill>
                <a:effectLst/>
                <a:uLnTx/>
                <a:uFillTx/>
                <a:latin typeface="Arial Narrow" panose="020B0606020202030204" pitchFamily="34" charset="0"/>
              </a:rPr>
              <a:t>Результаты реализации Программы 6,5 </a:t>
            </a:r>
          </a:p>
          <a:p>
            <a:pPr lvl="0">
              <a:defRPr/>
            </a:pPr>
            <a:r>
              <a:rPr kumimoji="0" lang="ru-RU" sz="1200" b="0" i="0" u="none" strike="noStrike" kern="1200" cap="none" spc="0" normalizeH="0" baseline="0" noProof="0" dirty="0" smtClean="0">
                <a:ln>
                  <a:noFill/>
                </a:ln>
                <a:solidFill>
                  <a:schemeClr val="bg1"/>
                </a:solidFill>
                <a:effectLst/>
                <a:uLnTx/>
                <a:uFillTx/>
                <a:latin typeface="Arial Narrow" panose="020B0606020202030204" pitchFamily="34" charset="0"/>
              </a:rPr>
              <a:t>по состоянию на 13 июня </a:t>
            </a:r>
            <a:r>
              <a:rPr lang="ru-RU" sz="1200" dirty="0" smtClean="0">
                <a:solidFill>
                  <a:schemeClr val="bg1"/>
                </a:solidFill>
                <a:latin typeface="Arial Narrow" panose="020B0606020202030204" pitchFamily="34" charset="0"/>
              </a:rPr>
              <a:t>20</a:t>
            </a:r>
            <a:r>
              <a:rPr kumimoji="0" lang="ru-RU" sz="1200" b="0" i="0" u="none" strike="noStrike" kern="1200" cap="none" spc="0" normalizeH="0" baseline="0" noProof="0" dirty="0" smtClean="0">
                <a:ln>
                  <a:noFill/>
                </a:ln>
                <a:solidFill>
                  <a:schemeClr val="bg1"/>
                </a:solidFill>
                <a:effectLst/>
                <a:uLnTx/>
                <a:uFillTx/>
                <a:latin typeface="Arial Narrow" panose="020B0606020202030204" pitchFamily="34" charset="0"/>
              </a:rPr>
              <a:t>17 г.</a:t>
            </a:r>
            <a:endParaRPr kumimoji="0" lang="ru-RU" sz="1200" b="0" i="0" u="none" strike="noStrike" kern="1200" cap="none" spc="0" normalizeH="0" baseline="0" noProof="0" dirty="0">
              <a:ln>
                <a:noFill/>
              </a:ln>
              <a:solidFill>
                <a:schemeClr val="bg1"/>
              </a:solidFill>
              <a:effectLst/>
              <a:uLnTx/>
              <a:uFillTx/>
              <a:latin typeface="Arial Narrow" panose="020B0606020202030204" pitchFamily="34" charset="0"/>
            </a:endParaRPr>
          </a:p>
        </p:txBody>
      </p:sp>
      <p:graphicFrame>
        <p:nvGraphicFramePr>
          <p:cNvPr id="70" name="Таблица 69"/>
          <p:cNvGraphicFramePr>
            <a:graphicFrameLocks noGrp="1"/>
          </p:cNvGraphicFramePr>
          <p:nvPr>
            <p:extLst/>
          </p:nvPr>
        </p:nvGraphicFramePr>
        <p:xfrm>
          <a:off x="7744595" y="2381465"/>
          <a:ext cx="4441371" cy="3306547"/>
        </p:xfrm>
        <a:graphic>
          <a:graphicData uri="http://schemas.openxmlformats.org/drawingml/2006/table">
            <a:tbl>
              <a:tblPr>
                <a:tableStyleId>{69012ECD-51FC-41F1-AA8D-1B2483CD663E}</a:tableStyleId>
              </a:tblPr>
              <a:tblGrid>
                <a:gridCol w="3424411">
                  <a:extLst>
                    <a:ext uri="{9D8B030D-6E8A-4147-A177-3AD203B41FA5}">
                      <a16:colId xmlns:a16="http://schemas.microsoft.com/office/drawing/2014/main" val="4273231377"/>
                    </a:ext>
                  </a:extLst>
                </a:gridCol>
                <a:gridCol w="1016960">
                  <a:extLst>
                    <a:ext uri="{9D8B030D-6E8A-4147-A177-3AD203B41FA5}">
                      <a16:colId xmlns:a16="http://schemas.microsoft.com/office/drawing/2014/main" val="3077281128"/>
                    </a:ext>
                  </a:extLst>
                </a:gridCol>
              </a:tblGrid>
              <a:tr h="654960">
                <a:tc>
                  <a:txBody>
                    <a:bodyPr/>
                    <a:lstStyle/>
                    <a:p>
                      <a:pPr algn="l" fontAlgn="ctr"/>
                      <a:r>
                        <a:rPr lang="ru-RU" sz="1600" b="1" i="0" u="none" strike="noStrike" dirty="0" smtClean="0">
                          <a:solidFill>
                            <a:schemeClr val="bg1"/>
                          </a:solidFill>
                          <a:effectLst/>
                          <a:latin typeface="Arial Narrow" panose="020B0606020202030204" pitchFamily="34" charset="0"/>
                        </a:rPr>
                        <a:t>Показатель                </a:t>
                      </a:r>
                      <a:endParaRPr lang="ru-RU" sz="1600" b="1" i="0" u="none" strike="noStrike" dirty="0">
                        <a:solidFill>
                          <a:schemeClr val="bg1"/>
                        </a:solidFill>
                        <a:effectLst/>
                        <a:latin typeface="Arial Narrow" panose="020B0606020202030204"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600" b="1" i="0" u="none" strike="noStrike" dirty="0" smtClean="0">
                          <a:solidFill>
                            <a:schemeClr val="bg1"/>
                          </a:solidFill>
                          <a:effectLst/>
                          <a:latin typeface="Arial Narrow" panose="020B0606020202030204" pitchFamily="34" charset="0"/>
                        </a:rPr>
                        <a:t>Значение, </a:t>
                      </a:r>
                    </a:p>
                    <a:p>
                      <a:pPr algn="ctr" fontAlgn="ctr"/>
                      <a:r>
                        <a:rPr lang="ru-RU" sz="1600" b="0" i="0" u="none" strike="noStrike" dirty="0" smtClean="0">
                          <a:solidFill>
                            <a:schemeClr val="bg1"/>
                          </a:solidFill>
                          <a:effectLst/>
                          <a:latin typeface="Arial Narrow" panose="020B0606020202030204" pitchFamily="34" charset="0"/>
                        </a:rPr>
                        <a:t>млрд руб.</a:t>
                      </a:r>
                      <a:endParaRPr lang="ru-RU" sz="1600" b="0" i="0" u="none" strike="noStrike" dirty="0">
                        <a:solidFill>
                          <a:schemeClr val="bg1"/>
                        </a:solidFill>
                        <a:effectLst/>
                        <a:latin typeface="Arial Narrow" panose="020B0606020202030204"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60600756"/>
                  </a:ext>
                </a:extLst>
              </a:tr>
              <a:tr h="654960">
                <a:tc>
                  <a:txBody>
                    <a:bodyPr/>
                    <a:lstStyle/>
                    <a:p>
                      <a:pPr algn="l" fontAlgn="ctr"/>
                      <a:r>
                        <a:rPr lang="ru-RU" sz="1600" b="1" i="0" u="none" strike="noStrike" dirty="0" smtClean="0">
                          <a:solidFill>
                            <a:schemeClr val="bg1"/>
                          </a:solidFill>
                          <a:effectLst/>
                          <a:latin typeface="Arial Narrow" panose="020B0606020202030204" pitchFamily="34" charset="0"/>
                        </a:rPr>
                        <a:t>Лимит,</a:t>
                      </a:r>
                      <a:r>
                        <a:rPr lang="ru-RU" sz="1600" b="1" i="0" u="none" strike="noStrike" baseline="0" dirty="0" smtClean="0">
                          <a:solidFill>
                            <a:schemeClr val="bg1"/>
                          </a:solidFill>
                          <a:effectLst/>
                          <a:latin typeface="Arial Narrow" panose="020B0606020202030204" pitchFamily="34" charset="0"/>
                        </a:rPr>
                        <a:t> </a:t>
                      </a:r>
                    </a:p>
                    <a:p>
                      <a:pPr algn="l" fontAlgn="ctr"/>
                      <a:r>
                        <a:rPr lang="ru-RU" sz="1600" b="1" i="0" u="none" strike="noStrike" baseline="0" dirty="0" smtClean="0">
                          <a:solidFill>
                            <a:schemeClr val="bg1"/>
                          </a:solidFill>
                          <a:effectLst/>
                          <a:latin typeface="Arial Narrow" panose="020B0606020202030204" pitchFamily="34" charset="0"/>
                        </a:rPr>
                        <a:t>утвержденный Банком России</a:t>
                      </a:r>
                      <a:endParaRPr lang="ru-RU" sz="1600" b="1" i="0" u="none" strike="noStrike" dirty="0">
                        <a:solidFill>
                          <a:schemeClr val="bg1"/>
                        </a:solidFill>
                        <a:effectLst/>
                        <a:latin typeface="Arial Narrow" panose="020B0606020202030204"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rtl="0" fontAlgn="ctr"/>
                      <a:r>
                        <a:rPr lang="ru-RU" sz="2400" b="1" i="0" u="none" strike="noStrike" dirty="0" smtClean="0">
                          <a:solidFill>
                            <a:srgbClr val="0070C0"/>
                          </a:solidFill>
                          <a:effectLst/>
                          <a:latin typeface="Arial Narrow" panose="020B0606020202030204" pitchFamily="34" charset="0"/>
                        </a:rPr>
                        <a:t>125,00</a:t>
                      </a:r>
                      <a:endParaRPr lang="ru-RU" sz="2400" b="1" i="0" u="none" strike="noStrike" dirty="0">
                        <a:solidFill>
                          <a:srgbClr val="0070C0"/>
                        </a:solidFill>
                        <a:effectLst/>
                        <a:latin typeface="Arial Narrow" panose="020B0606020202030204" pitchFamily="34" charset="0"/>
                      </a:endParaRPr>
                    </a:p>
                  </a:txBody>
                  <a:tcPr marL="72000" marR="72000" marT="72000" marB="72000" anchor="ctr">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781457916"/>
                  </a:ext>
                </a:extLst>
              </a:tr>
              <a:tr h="738028">
                <a:tc>
                  <a:txBody>
                    <a:bodyPr/>
                    <a:lstStyle/>
                    <a:p>
                      <a:pPr algn="l" fontAlgn="ctr"/>
                      <a:r>
                        <a:rPr lang="ru-RU" sz="1600" b="0" i="0" u="none" strike="noStrike" kern="1200" dirty="0" smtClean="0">
                          <a:solidFill>
                            <a:schemeClr val="accent1">
                              <a:lumMod val="50000"/>
                            </a:schemeClr>
                          </a:solidFill>
                          <a:effectLst/>
                          <a:latin typeface="Arial Narrow" panose="020B0606020202030204" pitchFamily="34" charset="0"/>
                          <a:ea typeface="+mn-ea"/>
                          <a:cs typeface="+mn-cs"/>
                        </a:rPr>
                        <a:t>Выбрано</a:t>
                      </a:r>
                      <a:r>
                        <a:rPr lang="ru-RU" sz="1600" b="0" i="0" u="none" strike="noStrike" kern="1200" baseline="0" dirty="0" smtClean="0">
                          <a:solidFill>
                            <a:schemeClr val="accent1">
                              <a:lumMod val="50000"/>
                            </a:schemeClr>
                          </a:solidFill>
                          <a:effectLst/>
                          <a:latin typeface="Arial Narrow" panose="020B0606020202030204" pitchFamily="34" charset="0"/>
                          <a:ea typeface="+mn-ea"/>
                          <a:cs typeface="+mn-cs"/>
                        </a:rPr>
                        <a:t> уполномоченными банками </a:t>
                      </a:r>
                    </a:p>
                    <a:p>
                      <a:pPr algn="l" fontAlgn="ctr"/>
                      <a:r>
                        <a:rPr lang="ru-RU" sz="1600" b="0" i="0" u="none" strike="noStrike" kern="1200" baseline="0" dirty="0" smtClean="0">
                          <a:solidFill>
                            <a:schemeClr val="accent1">
                              <a:lumMod val="50000"/>
                            </a:schemeClr>
                          </a:solidFill>
                          <a:effectLst/>
                          <a:latin typeface="Arial Narrow" panose="020B0606020202030204" pitchFamily="34" charset="0"/>
                          <a:ea typeface="+mn-ea"/>
                          <a:cs typeface="+mn-cs"/>
                        </a:rPr>
                        <a:t>под поручительства Корпорации МСП </a:t>
                      </a:r>
                      <a:endParaRPr lang="ru-RU" sz="1600" b="0" i="0" u="none" strike="noStrike" dirty="0">
                        <a:solidFill>
                          <a:schemeClr val="accent1">
                            <a:lumMod val="50000"/>
                          </a:schemeClr>
                        </a:solidFill>
                        <a:effectLst/>
                        <a:latin typeface="Arial Narrow" panose="020B0606020202030204"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rtl="0" fontAlgn="ctr"/>
                      <a:r>
                        <a:rPr lang="ru-RU" sz="2400" b="0" i="0" u="none" strike="noStrike" dirty="0" smtClean="0">
                          <a:solidFill>
                            <a:srgbClr val="0070C0"/>
                          </a:solidFill>
                          <a:effectLst/>
                          <a:latin typeface="Arial Narrow" panose="020B0606020202030204" pitchFamily="34" charset="0"/>
                        </a:rPr>
                        <a:t>72,62</a:t>
                      </a:r>
                    </a:p>
                  </a:txBody>
                  <a:tcPr marL="72000" marR="72000" marT="72000" marB="72000" anchor="ctr">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2132913"/>
                  </a:ext>
                </a:extLst>
              </a:tr>
              <a:tr h="603639">
                <a:tc>
                  <a:txBody>
                    <a:bodyPr/>
                    <a:lstStyle/>
                    <a:p>
                      <a:pPr algn="l" fontAlgn="ctr"/>
                      <a:r>
                        <a:rPr lang="ru-RU" sz="1600" b="0" i="0" u="none" strike="noStrike" dirty="0" smtClean="0">
                          <a:solidFill>
                            <a:schemeClr val="accent1">
                              <a:lumMod val="50000"/>
                            </a:schemeClr>
                          </a:solidFill>
                          <a:effectLst/>
                          <a:latin typeface="Arial Narrow" panose="020B0606020202030204" pitchFamily="34" charset="0"/>
                        </a:rPr>
                        <a:t>Выбрано МСП Банком</a:t>
                      </a:r>
                      <a:endParaRPr lang="ru-RU" sz="1600" b="0" i="0" u="none" strike="noStrike" dirty="0">
                        <a:solidFill>
                          <a:schemeClr val="accent1">
                            <a:lumMod val="50000"/>
                          </a:schemeClr>
                        </a:solidFill>
                        <a:effectLst/>
                        <a:latin typeface="Arial Narrow" panose="020B0606020202030204"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rtl="0" fontAlgn="ctr"/>
                      <a:r>
                        <a:rPr lang="ru-RU" sz="2400" b="0" i="0" u="none" strike="noStrike" dirty="0" smtClean="0">
                          <a:solidFill>
                            <a:srgbClr val="0070C0"/>
                          </a:solidFill>
                          <a:effectLst/>
                          <a:latin typeface="Arial Narrow" panose="020B0606020202030204" pitchFamily="34" charset="0"/>
                        </a:rPr>
                        <a:t>33,85</a:t>
                      </a:r>
                    </a:p>
                  </a:txBody>
                  <a:tcPr marL="72000" marR="72000" marT="72000" marB="72000" anchor="ctr">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8483519"/>
                  </a:ext>
                </a:extLst>
              </a:tr>
              <a:tr h="654960">
                <a:tc>
                  <a:txBody>
                    <a:bodyPr/>
                    <a:lstStyle/>
                    <a:p>
                      <a:pPr algn="l" fontAlgn="ctr"/>
                      <a:r>
                        <a:rPr lang="ru-RU" sz="1600" b="1" i="0" u="none" strike="noStrike" dirty="0" smtClean="0">
                          <a:solidFill>
                            <a:schemeClr val="accent1">
                              <a:lumMod val="50000"/>
                            </a:schemeClr>
                          </a:solidFill>
                          <a:effectLst/>
                          <a:latin typeface="Arial Narrow" panose="020B0606020202030204" pitchFamily="34" charset="0"/>
                        </a:rPr>
                        <a:t>Итого выбрано </a:t>
                      </a:r>
                      <a:r>
                        <a:rPr lang="ru-RU" sz="1600" b="1" i="0" u="none" strike="noStrike" kern="1200" baseline="0" dirty="0" smtClean="0">
                          <a:solidFill>
                            <a:schemeClr val="accent1">
                              <a:lumMod val="50000"/>
                            </a:schemeClr>
                          </a:solidFill>
                          <a:effectLst/>
                          <a:latin typeface="Arial Narrow" panose="020B0606020202030204" pitchFamily="34" charset="0"/>
                          <a:ea typeface="+mn-ea"/>
                          <a:cs typeface="+mn-cs"/>
                        </a:rPr>
                        <a:t>Корпорацией МСП </a:t>
                      </a:r>
                    </a:p>
                    <a:p>
                      <a:pPr algn="l" fontAlgn="ctr"/>
                      <a:r>
                        <a:rPr lang="ru-RU" sz="1600" b="1" i="0" u="none" strike="noStrike" kern="1200" baseline="0" dirty="0" smtClean="0">
                          <a:solidFill>
                            <a:schemeClr val="accent1">
                              <a:lumMod val="50000"/>
                            </a:schemeClr>
                          </a:solidFill>
                          <a:effectLst/>
                          <a:latin typeface="Arial Narrow" panose="020B0606020202030204" pitchFamily="34" charset="0"/>
                          <a:ea typeface="+mn-ea"/>
                          <a:cs typeface="+mn-cs"/>
                        </a:rPr>
                        <a:t>и </a:t>
                      </a:r>
                      <a:r>
                        <a:rPr lang="ru-RU" sz="1600" b="1" i="0" u="none" strike="noStrike" dirty="0" smtClean="0">
                          <a:solidFill>
                            <a:schemeClr val="accent1">
                              <a:lumMod val="50000"/>
                            </a:schemeClr>
                          </a:solidFill>
                          <a:effectLst/>
                          <a:latin typeface="Arial Narrow" panose="020B0606020202030204" pitchFamily="34" charset="0"/>
                        </a:rPr>
                        <a:t>МСП</a:t>
                      </a:r>
                      <a:r>
                        <a:rPr lang="ru-RU" sz="1600" b="1" i="0" u="none" strike="noStrike" baseline="0" dirty="0" smtClean="0">
                          <a:solidFill>
                            <a:schemeClr val="accent1">
                              <a:lumMod val="50000"/>
                            </a:schemeClr>
                          </a:solidFill>
                          <a:effectLst/>
                          <a:latin typeface="Arial Narrow" panose="020B0606020202030204" pitchFamily="34" charset="0"/>
                        </a:rPr>
                        <a:t> Банком</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rtl="0" fontAlgn="ctr"/>
                      <a:r>
                        <a:rPr lang="ru-RU" sz="2400" b="1" i="0" u="none" strike="noStrike" dirty="0" smtClean="0">
                          <a:solidFill>
                            <a:srgbClr val="0070C0"/>
                          </a:solidFill>
                          <a:effectLst/>
                          <a:latin typeface="Arial Narrow" panose="020B0606020202030204" pitchFamily="34" charset="0"/>
                        </a:rPr>
                        <a:t>106,47</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9677027"/>
                  </a:ext>
                </a:extLst>
              </a:tr>
            </a:tbl>
          </a:graphicData>
        </a:graphic>
      </p:graphicFrame>
      <p:sp>
        <p:nvSpPr>
          <p:cNvPr id="30" name="TextBox 29"/>
          <p:cNvSpPr txBox="1"/>
          <p:nvPr/>
        </p:nvSpPr>
        <p:spPr>
          <a:xfrm>
            <a:off x="3863036" y="45337"/>
            <a:ext cx="9172701" cy="851085"/>
          </a:xfrm>
          <a:prstGeom prst="rect">
            <a:avLst/>
          </a:prstGeom>
          <a:noFill/>
        </p:spPr>
        <p:txBody>
          <a:bodyPr wrap="square" lIns="72000" tIns="36000" rIns="0" bIns="36000" rtlCol="0">
            <a:noAutofit/>
          </a:bodyPr>
          <a:lstStyle/>
          <a:p>
            <a:pPr>
              <a:defRPr/>
            </a:pPr>
            <a:r>
              <a:rPr kumimoji="0" lang="ru-RU" sz="2000" b="1" u="none" strike="noStrike" kern="1200" cap="none" spc="0" normalizeH="0" baseline="0" noProof="0" dirty="0" smtClean="0">
                <a:ln>
                  <a:noFill/>
                </a:ln>
                <a:solidFill>
                  <a:schemeClr val="accent5">
                    <a:lumMod val="75000"/>
                  </a:schemeClr>
                </a:solidFill>
                <a:effectLst/>
                <a:uLnTx/>
                <a:uFillTx/>
                <a:latin typeface="Arial Narrow" panose="020B0606020202030204" pitchFamily="34" charset="0"/>
              </a:rPr>
              <a:t>Программа стимулирования кредитования субъектов МСП</a:t>
            </a:r>
            <a:br>
              <a:rPr kumimoji="0" lang="ru-RU" sz="2000" b="1" u="none" strike="noStrike" kern="1200" cap="none" spc="0" normalizeH="0" baseline="0" noProof="0" dirty="0" smtClean="0">
                <a:ln>
                  <a:noFill/>
                </a:ln>
                <a:solidFill>
                  <a:schemeClr val="accent5">
                    <a:lumMod val="75000"/>
                  </a:schemeClr>
                </a:solidFill>
                <a:effectLst/>
                <a:uLnTx/>
                <a:uFillTx/>
                <a:latin typeface="Arial Narrow" panose="020B0606020202030204" pitchFamily="34" charset="0"/>
              </a:rPr>
            </a:br>
            <a:r>
              <a:rPr kumimoji="0" lang="ru-RU" sz="2000" b="1" u="none" strike="noStrike" kern="1200" cap="none" spc="0" normalizeH="0" baseline="0" noProof="0" dirty="0" smtClean="0">
                <a:ln>
                  <a:noFill/>
                </a:ln>
                <a:solidFill>
                  <a:schemeClr val="accent5">
                    <a:lumMod val="75000"/>
                  </a:schemeClr>
                </a:solidFill>
                <a:effectLst/>
                <a:uLnTx/>
                <a:uFillTx/>
                <a:latin typeface="Arial Narrow" panose="020B0606020202030204" pitchFamily="34" charset="0"/>
              </a:rPr>
              <a:t>(«Программа 6,5»)</a:t>
            </a:r>
            <a:endParaRPr kumimoji="0" lang="ru-RU" sz="2000" b="1" u="none" strike="noStrike" kern="1200" cap="none" spc="0" normalizeH="0" baseline="0" noProof="0" dirty="0">
              <a:ln>
                <a:noFill/>
              </a:ln>
              <a:solidFill>
                <a:schemeClr val="accent5">
                  <a:lumMod val="75000"/>
                </a:schemeClr>
              </a:solidFill>
              <a:effectLst/>
              <a:uLnTx/>
              <a:uFillTx/>
              <a:latin typeface="Arial Narrow" panose="020B0606020202030204" pitchFamily="34" charset="0"/>
              <a:cs typeface="Times New Roman" panose="02020603050405020304" pitchFamily="18" charset="0"/>
            </a:endParaRPr>
          </a:p>
        </p:txBody>
      </p:sp>
      <p:sp>
        <p:nvSpPr>
          <p:cNvPr id="24" name="TextBox 23"/>
          <p:cNvSpPr txBox="1"/>
          <p:nvPr/>
        </p:nvSpPr>
        <p:spPr>
          <a:xfrm>
            <a:off x="7759337" y="5807048"/>
            <a:ext cx="4505233" cy="523220"/>
          </a:xfrm>
          <a:prstGeom prst="rect">
            <a:avLst/>
          </a:prstGeom>
          <a:noFill/>
        </p:spPr>
        <p:txBody>
          <a:bodyPr wrap="square" lIns="0" rtlCol="0">
            <a:spAutoFit/>
          </a:bodyPr>
          <a:lstStyle/>
          <a:p>
            <a:pPr lvl="0" algn="just">
              <a:defRPr/>
            </a:pPr>
            <a:r>
              <a:rPr kumimoji="0" lang="ru-RU" sz="1400" b="0" i="1" u="none" strike="noStrike" kern="1200" cap="none" spc="0" normalizeH="0" baseline="0" noProof="0" dirty="0" smtClean="0">
                <a:ln>
                  <a:noFill/>
                </a:ln>
                <a:solidFill>
                  <a:schemeClr val="tx1">
                    <a:lumMod val="75000"/>
                    <a:lumOff val="25000"/>
                  </a:schemeClr>
                </a:solidFill>
                <a:effectLst/>
                <a:uLnTx/>
                <a:uFillTx/>
                <a:latin typeface="Arial Narrow" panose="020B0606020202030204" pitchFamily="34" charset="0"/>
              </a:rPr>
              <a:t>Источник: Реестр </a:t>
            </a:r>
            <a:r>
              <a:rPr lang="ru-RU" sz="1400" i="1" dirty="0" smtClean="0">
                <a:solidFill>
                  <a:schemeClr val="tx1">
                    <a:lumMod val="75000"/>
                    <a:lumOff val="25000"/>
                  </a:schemeClr>
                </a:solidFill>
                <a:latin typeface="Arial Narrow" panose="020B0606020202030204" pitchFamily="34" charset="0"/>
              </a:rPr>
              <a:t>заявок, формируемый </a:t>
            </a:r>
            <a:r>
              <a:rPr lang="ru-RU" sz="1400" i="1" dirty="0">
                <a:solidFill>
                  <a:schemeClr val="tx1">
                    <a:lumMod val="75000"/>
                    <a:lumOff val="25000"/>
                  </a:schemeClr>
                </a:solidFill>
                <a:latin typeface="Arial Narrow" panose="020B0606020202030204" pitchFamily="34" charset="0"/>
              </a:rPr>
              <a:t>ДСГО </a:t>
            </a:r>
            <a:r>
              <a:rPr lang="ru-RU" sz="1400" i="1" dirty="0" smtClean="0">
                <a:solidFill>
                  <a:schemeClr val="tx1">
                    <a:lumMod val="75000"/>
                    <a:lumOff val="25000"/>
                  </a:schemeClr>
                </a:solidFill>
                <a:latin typeface="Arial Narrow" panose="020B0606020202030204" pitchFamily="34" charset="0"/>
              </a:rPr>
              <a:t>на ежедневной основе, оперативные данные МСП Банка</a:t>
            </a:r>
            <a:endParaRPr kumimoji="0" lang="ru-RU" sz="1400" b="0" i="1" u="none" strike="noStrike" kern="1200" cap="none" spc="0" normalizeH="0" baseline="0" noProof="0" dirty="0">
              <a:ln>
                <a:noFill/>
              </a:ln>
              <a:solidFill>
                <a:schemeClr val="tx1">
                  <a:lumMod val="75000"/>
                  <a:lumOff val="25000"/>
                </a:schemeClr>
              </a:solidFill>
              <a:effectLst/>
              <a:uLnTx/>
              <a:uFillTx/>
              <a:latin typeface="Arial Narrow" panose="020B0606020202030204" pitchFamily="34" charset="0"/>
            </a:endParaRPr>
          </a:p>
        </p:txBody>
      </p:sp>
      <p:sp>
        <p:nvSpPr>
          <p:cNvPr id="36" name="TextBox 35"/>
          <p:cNvSpPr txBox="1"/>
          <p:nvPr/>
        </p:nvSpPr>
        <p:spPr>
          <a:xfrm>
            <a:off x="283898" y="7743622"/>
            <a:ext cx="12035100" cy="546061"/>
          </a:xfrm>
          <a:prstGeom prst="rect">
            <a:avLst/>
          </a:prstGeom>
          <a:solidFill>
            <a:schemeClr val="accent1">
              <a:lumMod val="50000"/>
            </a:schemeClr>
          </a:solidFill>
        </p:spPr>
        <p:txBody>
          <a:bodyPr wrap="square" lIns="108000" tIns="108000" rIns="108000" bIns="10800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solidFill>
                  <a:schemeClr val="accent2"/>
                </a:solidFill>
                <a:effectLst/>
                <a:uLnTx/>
                <a:uFillTx/>
                <a:latin typeface="Arial Narrow" panose="020B0606020202030204" pitchFamily="34" charset="0"/>
              </a:rPr>
              <a:t>В Программе 6,5 участвует 39 уполномоченных банков-партнеров Корпорации МСП</a:t>
            </a:r>
            <a:endParaRPr kumimoji="0" lang="ru-RU" sz="2000" b="0" i="0" u="none" strike="noStrike" kern="1200" cap="none" spc="0" normalizeH="0" baseline="0" noProof="0" dirty="0">
              <a:ln>
                <a:noFill/>
              </a:ln>
              <a:solidFill>
                <a:schemeClr val="accent2"/>
              </a:solidFill>
              <a:effectLst/>
              <a:uLnTx/>
              <a:uFillTx/>
              <a:latin typeface="Arial Narrow" panose="020B0606020202030204" pitchFamily="34" charset="0"/>
            </a:endParaRPr>
          </a:p>
        </p:txBody>
      </p:sp>
      <p:sp>
        <p:nvSpPr>
          <p:cNvPr id="2" name="Прямоугольник 1"/>
          <p:cNvSpPr/>
          <p:nvPr/>
        </p:nvSpPr>
        <p:spPr>
          <a:xfrm>
            <a:off x="177800" y="890235"/>
            <a:ext cx="12153900" cy="646331"/>
          </a:xfrm>
          <a:prstGeom prst="rect">
            <a:avLst/>
          </a:prstGeom>
        </p:spPr>
        <p:txBody>
          <a:bodyPr wrap="square">
            <a:spAutoFit/>
          </a:bodyPr>
          <a:lstStyle/>
          <a:p>
            <a:pPr lvl="0" algn="ctr">
              <a:defRPr/>
            </a:pPr>
            <a:r>
              <a:rPr lang="ru-RU" b="1" dirty="0">
                <a:solidFill>
                  <a:srgbClr val="002060"/>
                </a:solidFill>
                <a:latin typeface="Arial Narrow" panose="020B0606020202030204" pitchFamily="34" charset="0"/>
                <a:ea typeface="Calibri" panose="020F0502020204030204" pitchFamily="34" charset="0"/>
              </a:rPr>
              <a:t>16 сентября 2016 года Банк России принял решение об увеличении лимита </a:t>
            </a:r>
            <a:r>
              <a:rPr lang="ru-RU" b="1" dirty="0" smtClean="0">
                <a:solidFill>
                  <a:srgbClr val="002060"/>
                </a:solidFill>
                <a:latin typeface="Arial Narrow" panose="020B0606020202030204" pitchFamily="34" charset="0"/>
                <a:ea typeface="Calibri" panose="020F0502020204030204" pitchFamily="34" charset="0"/>
              </a:rPr>
              <a:t>Программы 6,5 </a:t>
            </a:r>
            <a:r>
              <a:rPr lang="ru-RU" b="1" dirty="0">
                <a:solidFill>
                  <a:srgbClr val="002060"/>
                </a:solidFill>
                <a:latin typeface="Arial Narrow" panose="020B0606020202030204" pitchFamily="34" charset="0"/>
                <a:ea typeface="Calibri" panose="020F0502020204030204" pitchFamily="34" charset="0"/>
              </a:rPr>
              <a:t>с 75 до 125 млрд </a:t>
            </a:r>
            <a:r>
              <a:rPr lang="ru-RU" b="1" dirty="0" smtClean="0">
                <a:solidFill>
                  <a:srgbClr val="002060"/>
                </a:solidFill>
                <a:latin typeface="Arial Narrow" panose="020B0606020202030204" pitchFamily="34" charset="0"/>
                <a:ea typeface="Calibri" panose="020F0502020204030204" pitchFamily="34" charset="0"/>
              </a:rPr>
              <a:t>руб. </a:t>
            </a:r>
          </a:p>
          <a:p>
            <a:pPr lvl="0" algn="ctr">
              <a:defRPr/>
            </a:pPr>
            <a:r>
              <a:rPr lang="ru-RU" b="1" dirty="0" smtClean="0">
                <a:solidFill>
                  <a:srgbClr val="002060"/>
                </a:solidFill>
                <a:latin typeface="Arial Narrow" panose="020B0606020202030204" pitchFamily="34" charset="0"/>
                <a:ea typeface="Calibri" panose="020F0502020204030204" pitchFamily="34" charset="0"/>
              </a:rPr>
              <a:t>с </a:t>
            </a:r>
            <a:r>
              <a:rPr lang="ru-RU" b="1" dirty="0">
                <a:solidFill>
                  <a:srgbClr val="002060"/>
                </a:solidFill>
                <a:latin typeface="Arial Narrow" panose="020B0606020202030204" pitchFamily="34" charset="0"/>
                <a:ea typeface="Calibri" panose="020F0502020204030204" pitchFamily="34" charset="0"/>
              </a:rPr>
              <a:t>последующим увеличением до 175 млрд </a:t>
            </a:r>
            <a:r>
              <a:rPr lang="ru-RU" b="1" dirty="0" smtClean="0">
                <a:solidFill>
                  <a:srgbClr val="002060"/>
                </a:solidFill>
                <a:latin typeface="Arial Narrow" panose="020B0606020202030204" pitchFamily="34" charset="0"/>
                <a:ea typeface="Calibri" panose="020F0502020204030204" pitchFamily="34" charset="0"/>
              </a:rPr>
              <a:t>руб. </a:t>
            </a:r>
            <a:r>
              <a:rPr lang="ru-RU" b="1" dirty="0">
                <a:solidFill>
                  <a:srgbClr val="002060"/>
                </a:solidFill>
                <a:latin typeface="Arial Narrow" panose="020B0606020202030204" pitchFamily="34" charset="0"/>
                <a:ea typeface="Calibri" panose="020F0502020204030204" pitchFamily="34" charset="0"/>
              </a:rPr>
              <a:t>при </a:t>
            </a:r>
            <a:r>
              <a:rPr lang="ru-RU" b="1" dirty="0" smtClean="0">
                <a:solidFill>
                  <a:srgbClr val="002060"/>
                </a:solidFill>
                <a:latin typeface="Arial Narrow" panose="020B0606020202030204" pitchFamily="34" charset="0"/>
                <a:ea typeface="Calibri" panose="020F0502020204030204" pitchFamily="34" charset="0"/>
              </a:rPr>
              <a:t>условии </a:t>
            </a:r>
            <a:r>
              <a:rPr lang="ru-RU" b="1" dirty="0">
                <a:solidFill>
                  <a:srgbClr val="002060"/>
                </a:solidFill>
                <a:latin typeface="Arial Narrow" panose="020B0606020202030204" pitchFamily="34" charset="0"/>
                <a:ea typeface="Calibri" panose="020F0502020204030204" pitchFamily="34" charset="0"/>
              </a:rPr>
              <a:t>существенного расширения круга банков-участников.</a:t>
            </a:r>
          </a:p>
        </p:txBody>
      </p:sp>
      <p:sp>
        <p:nvSpPr>
          <p:cNvPr id="15" name="Прямоугольник 14"/>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11</a:t>
            </a:r>
            <a:endParaRPr lang="ru-RU" sz="1200" dirty="0">
              <a:latin typeface="Arial Narrow" panose="020B0606020202030204" pitchFamily="34" charset="0"/>
            </a:endParaRPr>
          </a:p>
        </p:txBody>
      </p:sp>
      <p:cxnSp>
        <p:nvCxnSpPr>
          <p:cNvPr id="13" name="Прямая соединительная линия 12"/>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173559" y="6519400"/>
            <a:ext cx="12161089" cy="1200329"/>
          </a:xfrm>
          <a:prstGeom prst="rect">
            <a:avLst/>
          </a:prstGeom>
        </p:spPr>
        <p:txBody>
          <a:bodyPr wrap="square">
            <a:spAutoFit/>
          </a:bodyPr>
          <a:lstStyle/>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отрасли экономики, в которых реализуются приоритетные направления развития науки, технологий и техники в РФ, а также критические технологии РФ, перечень которых утвержден Указом Президента РФ от 07.07.2011 №899 «Об утверждении приоритетных направлений развития науки, технологий и техники в Российской Федерации и перечня критических технологий Российской Федерации».</a:t>
            </a:r>
          </a:p>
        </p:txBody>
      </p:sp>
      <p:pic>
        <p:nvPicPr>
          <p:cNvPr id="22" name="Рисунок 21"/>
          <p:cNvPicPr>
            <a:picLocks noChangeAspect="1"/>
          </p:cNvPicPr>
          <p:nvPr/>
        </p:nvPicPr>
        <p:blipFill>
          <a:blip r:embed="rId3"/>
          <a:stretch>
            <a:fillRect/>
          </a:stretch>
        </p:blipFill>
        <p:spPr>
          <a:xfrm>
            <a:off x="10769599" y="54867"/>
            <a:ext cx="1549399" cy="779127"/>
          </a:xfrm>
          <a:prstGeom prst="rect">
            <a:avLst/>
          </a:prstGeom>
        </p:spPr>
      </p:pic>
    </p:spTree>
    <p:extLst>
      <p:ext uri="{BB962C8B-B14F-4D97-AF65-F5344CB8AC3E}">
        <p14:creationId xmlns:p14="http://schemas.microsoft.com/office/powerpoint/2010/main" val="2860795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878310" y="-70123"/>
            <a:ext cx="8847748" cy="915716"/>
          </a:xfrm>
          <a:prstGeom prst="rect">
            <a:avLst/>
          </a:prstGeom>
          <a:noFill/>
        </p:spPr>
        <p:txBody>
          <a:bodyPr wrap="square" lIns="59057" tIns="29528" rIns="0" bIns="29528" rtlCol="0" anchor="ctr">
            <a:noAutofit/>
          </a:bodyPr>
          <a:lstStyle/>
          <a:p>
            <a:r>
              <a:rPr lang="ru-RU" altLang="ru-RU" sz="2000" b="1" dirty="0" smtClean="0">
                <a:solidFill>
                  <a:schemeClr val="accent5">
                    <a:lumMod val="75000"/>
                  </a:schemeClr>
                </a:solidFill>
                <a:latin typeface="Arial Narrow" panose="020B0606020202030204" pitchFamily="34" charset="0"/>
                <a:ea typeface="Tahoma" pitchFamily="34" charset="0"/>
                <a:cs typeface="Tahoma" pitchFamily="34" charset="0"/>
              </a:rPr>
              <a:t>Предоставление услуг Корпорации МСП через МФЦ</a:t>
            </a:r>
          </a:p>
          <a:p>
            <a:r>
              <a:rPr lang="ru-RU" altLang="ru-RU" sz="2000" b="1" dirty="0" smtClean="0">
                <a:solidFill>
                  <a:schemeClr val="accent5">
                    <a:lumMod val="75000"/>
                  </a:schemeClr>
                </a:solidFill>
                <a:latin typeface="Arial Narrow" panose="020B0606020202030204" pitchFamily="34" charset="0"/>
                <a:ea typeface="Tahoma" pitchFamily="34" charset="0"/>
                <a:cs typeface="Tahoma" pitchFamily="34" charset="0"/>
              </a:rPr>
              <a:t>Образовательные программы для предпринимателей</a:t>
            </a:r>
            <a:endParaRPr lang="ru-RU" altLang="ru-RU" sz="2000" dirty="0">
              <a:solidFill>
                <a:schemeClr val="accent5">
                  <a:lumMod val="75000"/>
                </a:schemeClr>
              </a:solidFill>
              <a:latin typeface="Arial Narrow" panose="020B0606020202030204" pitchFamily="34" charset="0"/>
              <a:ea typeface="Tahoma" pitchFamily="34" charset="0"/>
              <a:cs typeface="Tahoma" pitchFamily="34" charset="0"/>
            </a:endParaRPr>
          </a:p>
        </p:txBody>
      </p:sp>
      <p:sp>
        <p:nvSpPr>
          <p:cNvPr id="17" name="Прямоугольник 16"/>
          <p:cNvSpPr/>
          <p:nvPr/>
        </p:nvSpPr>
        <p:spPr>
          <a:xfrm>
            <a:off x="292849" y="923654"/>
            <a:ext cx="5950059" cy="492339"/>
          </a:xfrm>
          <a:prstGeom prst="rect">
            <a:avLst/>
          </a:prstGeom>
          <a:solidFill>
            <a:schemeClr val="accent1">
              <a:lumMod val="50000"/>
            </a:schemeClr>
          </a:solidFill>
          <a:ln>
            <a:noFill/>
          </a:ln>
        </p:spPr>
        <p:txBody>
          <a:bodyPr wrap="square" tIns="118800" bIns="118800" rtlCol="0" anchor="ctr" anchorCtr="0">
            <a:noAutofit/>
          </a:bodyPr>
          <a:lstStyle/>
          <a:p>
            <a:pPr algn="ctr"/>
            <a:r>
              <a:rPr lang="ru-RU" sz="2000" b="1" dirty="0" smtClean="0">
                <a:solidFill>
                  <a:schemeClr val="accent2"/>
                </a:solidFill>
                <a:latin typeface="Arial Narrow" panose="020B0606020202030204" pitchFamily="34" charset="0"/>
              </a:rPr>
              <a:t>Услуги Корпорации МСП через МФЦ</a:t>
            </a:r>
            <a:endParaRPr lang="ru-RU" sz="2000" dirty="0">
              <a:solidFill>
                <a:schemeClr val="accent2"/>
              </a:solidFill>
              <a:latin typeface="Arial Narrow" panose="020B0606020202030204" pitchFamily="34" charset="0"/>
            </a:endParaRPr>
          </a:p>
        </p:txBody>
      </p:sp>
      <p:graphicFrame>
        <p:nvGraphicFramePr>
          <p:cNvPr id="24" name="Диаграмма 23"/>
          <p:cNvGraphicFramePr>
            <a:graphicFrameLocks/>
          </p:cNvGraphicFramePr>
          <p:nvPr>
            <p:extLst/>
          </p:nvPr>
        </p:nvGraphicFramePr>
        <p:xfrm>
          <a:off x="6764131" y="1592563"/>
          <a:ext cx="5254315" cy="3100641"/>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p:cNvSpPr txBox="1"/>
          <p:nvPr/>
        </p:nvSpPr>
        <p:spPr>
          <a:xfrm>
            <a:off x="6595426" y="913379"/>
            <a:ext cx="5706480" cy="923330"/>
          </a:xfrm>
          <a:prstGeom prst="rect">
            <a:avLst/>
          </a:prstGeom>
          <a:solidFill>
            <a:schemeClr val="accent1">
              <a:lumMod val="50000"/>
            </a:schemeClr>
          </a:solidFill>
        </p:spPr>
        <p:txBody>
          <a:bodyPr wrap="square" rtlCol="0">
            <a:spAutoFit/>
          </a:bodyPr>
          <a:lstStyle/>
          <a:p>
            <a:pPr algn="ctr"/>
            <a:r>
              <a:rPr lang="ru-RU" b="1" dirty="0">
                <a:solidFill>
                  <a:schemeClr val="accent2"/>
                </a:solidFill>
                <a:latin typeface="Arial Narrow" panose="020B0606020202030204" pitchFamily="34" charset="0"/>
              </a:rPr>
              <a:t>Информация об имуществе, содержащемся </a:t>
            </a:r>
            <a:r>
              <a:rPr lang="ru-RU" b="1" dirty="0" smtClean="0">
                <a:solidFill>
                  <a:schemeClr val="accent2"/>
                </a:solidFill>
                <a:latin typeface="Arial Narrow" panose="020B0606020202030204" pitchFamily="34" charset="0"/>
              </a:rPr>
              <a:t>в </a:t>
            </a:r>
            <a:r>
              <a:rPr lang="ru-RU" b="1" dirty="0">
                <a:solidFill>
                  <a:schemeClr val="accent2"/>
                </a:solidFill>
                <a:latin typeface="Arial Narrow" panose="020B0606020202030204" pitchFamily="34" charset="0"/>
              </a:rPr>
              <a:t>перечнях государственного </a:t>
            </a:r>
            <a:r>
              <a:rPr lang="ru-RU" b="1" dirty="0" smtClean="0">
                <a:solidFill>
                  <a:schemeClr val="accent2"/>
                </a:solidFill>
                <a:latin typeface="Arial Narrow" panose="020B0606020202030204" pitchFamily="34" charset="0"/>
              </a:rPr>
              <a:t>и </a:t>
            </a:r>
            <a:r>
              <a:rPr lang="ru-RU" b="1" dirty="0">
                <a:solidFill>
                  <a:schemeClr val="accent2"/>
                </a:solidFill>
                <a:latin typeface="Arial Narrow" panose="020B0606020202030204" pitchFamily="34" charset="0"/>
              </a:rPr>
              <a:t>муниципального </a:t>
            </a:r>
            <a:r>
              <a:rPr lang="ru-RU" b="1" dirty="0" smtClean="0">
                <a:solidFill>
                  <a:schemeClr val="accent2"/>
                </a:solidFill>
                <a:latin typeface="Arial Narrow" panose="020B0606020202030204" pitchFamily="34" charset="0"/>
              </a:rPr>
              <a:t>имущества </a:t>
            </a:r>
          </a:p>
          <a:p>
            <a:pPr algn="ctr"/>
            <a:r>
              <a:rPr lang="ru-RU" b="1" dirty="0" smtClean="0">
                <a:solidFill>
                  <a:schemeClr val="accent2"/>
                </a:solidFill>
                <a:latin typeface="Arial Narrow" panose="020B0606020202030204" pitchFamily="34" charset="0"/>
              </a:rPr>
              <a:t>для </a:t>
            </a:r>
            <a:r>
              <a:rPr lang="ru-RU" b="1" dirty="0">
                <a:solidFill>
                  <a:schemeClr val="accent2"/>
                </a:solidFill>
                <a:latin typeface="Arial Narrow" panose="020B0606020202030204" pitchFamily="34" charset="0"/>
              </a:rPr>
              <a:t>субъектов МСП</a:t>
            </a:r>
          </a:p>
        </p:txBody>
      </p:sp>
      <p:sp>
        <p:nvSpPr>
          <p:cNvPr id="3" name="Прямоугольник 2"/>
          <p:cNvSpPr/>
          <p:nvPr/>
        </p:nvSpPr>
        <p:spPr>
          <a:xfrm>
            <a:off x="6611419" y="4186985"/>
            <a:ext cx="5688945" cy="814228"/>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lvl="0" defTabSz="914400">
              <a:lnSpc>
                <a:spcPts val="2200"/>
              </a:lnSpc>
              <a:defRPr/>
            </a:pPr>
            <a:r>
              <a:rPr lang="ru-RU" sz="1400" kern="0" dirty="0">
                <a:latin typeface="Arial Narrow" panose="020B0606020202030204" pitchFamily="34" charset="0"/>
                <a:cs typeface="Times New Roman" panose="02020603050405020304" pitchFamily="18" charset="0"/>
              </a:rPr>
              <a:t>По состоянию на </a:t>
            </a:r>
            <a:r>
              <a:rPr lang="ru-RU" sz="1400" b="1" kern="0" dirty="0" smtClean="0">
                <a:latin typeface="Arial Narrow" panose="020B0606020202030204" pitchFamily="34" charset="0"/>
                <a:cs typeface="Times New Roman" panose="02020603050405020304" pitchFamily="18" charset="0"/>
              </a:rPr>
              <a:t>13 июня </a:t>
            </a:r>
            <a:r>
              <a:rPr lang="ru-RU" sz="1400" b="1" kern="0" dirty="0">
                <a:latin typeface="Arial Narrow" panose="020B0606020202030204" pitchFamily="34" charset="0"/>
                <a:cs typeface="Times New Roman" panose="02020603050405020304" pitchFamily="18" charset="0"/>
              </a:rPr>
              <a:t>2017 года</a:t>
            </a:r>
            <a:r>
              <a:rPr lang="ru-RU" sz="1400" kern="0" dirty="0">
                <a:latin typeface="Arial Narrow" panose="020B0606020202030204" pitchFamily="34" charset="0"/>
                <a:cs typeface="Times New Roman" panose="02020603050405020304" pitchFamily="18" charset="0"/>
              </a:rPr>
              <a:t> – </a:t>
            </a:r>
            <a:r>
              <a:rPr lang="ru-RU" sz="1400" b="1" kern="0" dirty="0" smtClean="0">
                <a:solidFill>
                  <a:schemeClr val="accent1">
                    <a:lumMod val="50000"/>
                  </a:schemeClr>
                </a:solidFill>
                <a:latin typeface="Arial Narrow" panose="020B0606020202030204" pitchFamily="34" charset="0"/>
                <a:cs typeface="Times New Roman" panose="02020603050405020304" pitchFamily="18" charset="0"/>
              </a:rPr>
              <a:t>42 752 </a:t>
            </a:r>
            <a:r>
              <a:rPr lang="ru-RU" sz="1400" kern="0" dirty="0" smtClean="0">
                <a:latin typeface="Arial Narrow" panose="020B0606020202030204" pitchFamily="34" charset="0"/>
                <a:cs typeface="Times New Roman" panose="02020603050405020304" pitchFamily="18" charset="0"/>
              </a:rPr>
              <a:t>объекта </a:t>
            </a:r>
            <a:r>
              <a:rPr lang="ru-RU" sz="1400" kern="0" dirty="0">
                <a:latin typeface="Arial Narrow" panose="020B0606020202030204" pitchFamily="34" charset="0"/>
                <a:cs typeface="Times New Roman" panose="02020603050405020304" pitchFamily="18" charset="0"/>
              </a:rPr>
              <a:t>имущества.</a:t>
            </a:r>
          </a:p>
          <a:p>
            <a:pPr lvl="0" defTabSz="914400">
              <a:lnSpc>
                <a:spcPts val="2200"/>
              </a:lnSpc>
              <a:defRPr/>
            </a:pPr>
            <a:r>
              <a:rPr lang="ru-RU" sz="1400" kern="0" dirty="0">
                <a:latin typeface="Arial Narrow" panose="020B0606020202030204" pitchFamily="34" charset="0"/>
                <a:cs typeface="Times New Roman" panose="02020603050405020304" pitchFamily="18" charset="0"/>
              </a:rPr>
              <a:t>С </a:t>
            </a:r>
            <a:r>
              <a:rPr lang="ru-RU" sz="1400" b="1" kern="0" dirty="0">
                <a:latin typeface="Arial Narrow" panose="020B0606020202030204" pitchFamily="34" charset="0"/>
                <a:cs typeface="Times New Roman" panose="02020603050405020304" pitchFamily="18" charset="0"/>
              </a:rPr>
              <a:t>31 декабря 2015</a:t>
            </a:r>
            <a:r>
              <a:rPr lang="en-US" sz="1400" b="1" kern="0" dirty="0">
                <a:latin typeface="Arial Narrow" panose="020B0606020202030204" pitchFamily="34" charset="0"/>
                <a:cs typeface="Times New Roman" panose="02020603050405020304" pitchFamily="18" charset="0"/>
              </a:rPr>
              <a:t> </a:t>
            </a:r>
            <a:r>
              <a:rPr lang="ru-RU" sz="1400" b="1" kern="0" dirty="0">
                <a:latin typeface="Arial Narrow" panose="020B0606020202030204" pitchFamily="34" charset="0"/>
                <a:cs typeface="Times New Roman" panose="02020603050405020304" pitchFamily="18" charset="0"/>
              </a:rPr>
              <a:t>года</a:t>
            </a:r>
            <a:r>
              <a:rPr lang="ru-RU" sz="1400" kern="0" dirty="0">
                <a:latin typeface="Arial Narrow" panose="020B0606020202030204" pitchFamily="34" charset="0"/>
                <a:cs typeface="Times New Roman" panose="02020603050405020304" pitchFamily="18" charset="0"/>
              </a:rPr>
              <a:t> </a:t>
            </a:r>
            <a:r>
              <a:rPr lang="ru-RU" sz="1400" kern="0" dirty="0" smtClean="0">
                <a:latin typeface="Arial Narrow" panose="020B0606020202030204" pitchFamily="34" charset="0"/>
                <a:cs typeface="Times New Roman" panose="02020603050405020304" pitchFamily="18" charset="0"/>
              </a:rPr>
              <a:t>рост </a:t>
            </a:r>
            <a:r>
              <a:rPr lang="ru-RU" sz="1400" kern="0" dirty="0">
                <a:latin typeface="Arial Narrow" panose="020B0606020202030204" pitchFamily="34" charset="0"/>
                <a:cs typeface="Times New Roman" panose="02020603050405020304" pitchFamily="18" charset="0"/>
              </a:rPr>
              <a:t>количества объектов имущества </a:t>
            </a:r>
            <a:r>
              <a:rPr lang="ru-RU" sz="1400" kern="0" dirty="0" smtClean="0">
                <a:latin typeface="Arial Narrow" panose="020B0606020202030204" pitchFamily="34" charset="0"/>
                <a:cs typeface="Times New Roman" panose="02020603050405020304" pitchFamily="18" charset="0"/>
              </a:rPr>
              <a:t>составил </a:t>
            </a:r>
            <a:r>
              <a:rPr lang="ru-RU" sz="1400" b="1" kern="0" dirty="0" smtClean="0">
                <a:solidFill>
                  <a:schemeClr val="accent1">
                    <a:lumMod val="50000"/>
                  </a:schemeClr>
                </a:solidFill>
                <a:latin typeface="Arial Narrow" panose="020B0606020202030204" pitchFamily="34" charset="0"/>
                <a:cs typeface="Times New Roman" panose="02020603050405020304" pitchFamily="18" charset="0"/>
              </a:rPr>
              <a:t>50%</a:t>
            </a:r>
            <a:endParaRPr lang="ru-RU" sz="1400" b="1" kern="0" dirty="0">
              <a:solidFill>
                <a:schemeClr val="accent1">
                  <a:lumMod val="50000"/>
                </a:schemeClr>
              </a:solidFill>
              <a:latin typeface="Arial Narrow" panose="020B0606020202030204" pitchFamily="34" charset="0"/>
              <a:cs typeface="Times New Roman" panose="02020603050405020304" pitchFamily="18" charset="0"/>
            </a:endParaRPr>
          </a:p>
        </p:txBody>
      </p:sp>
      <p:sp>
        <p:nvSpPr>
          <p:cNvPr id="27" name="Прямоугольник 26"/>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12</a:t>
            </a:r>
            <a:endParaRPr lang="ru-RU" sz="1200" dirty="0">
              <a:latin typeface="Arial Narrow" panose="020B0606020202030204" pitchFamily="34" charset="0"/>
            </a:endParaRPr>
          </a:p>
        </p:txBody>
      </p:sp>
      <p:sp>
        <p:nvSpPr>
          <p:cNvPr id="16" name="TextBox 66"/>
          <p:cNvSpPr txBox="1">
            <a:spLocks noChangeArrowheads="1"/>
          </p:cNvSpPr>
          <p:nvPr/>
        </p:nvSpPr>
        <p:spPr bwMode="auto">
          <a:xfrm>
            <a:off x="1009463" y="6088636"/>
            <a:ext cx="5806088" cy="2387833"/>
          </a:xfrm>
          <a:prstGeom prst="rect">
            <a:avLst/>
          </a:prstGeom>
          <a:noFill/>
          <a:ln>
            <a:noFill/>
          </a:ln>
          <a:extLst/>
        </p:spPr>
        <p:txBody>
          <a:bodyPr wrap="square" lIns="162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85725" algn="just">
              <a:defRPr/>
            </a:pPr>
            <a:r>
              <a:rPr lang="ru-RU" altLang="ru-RU" sz="1500" dirty="0" smtClean="0">
                <a:latin typeface="Arial Narrow" panose="020B0606020202030204" pitchFamily="34" charset="0"/>
              </a:rPr>
              <a:t>Программы </a:t>
            </a:r>
            <a:r>
              <a:rPr lang="ru-RU" altLang="ru-RU" sz="1500" b="1" i="1" dirty="0">
                <a:solidFill>
                  <a:schemeClr val="accent5">
                    <a:lumMod val="50000"/>
                  </a:schemeClr>
                </a:solidFill>
                <a:latin typeface="Arial Narrow" panose="020B0606020202030204" pitchFamily="34" charset="0"/>
              </a:rPr>
              <a:t>«Азбука предпринимателя»</a:t>
            </a:r>
            <a:r>
              <a:rPr lang="ru-RU" altLang="ru-RU" sz="1500" b="1" i="1" dirty="0">
                <a:latin typeface="Arial Narrow" panose="020B0606020202030204" pitchFamily="34" charset="0"/>
              </a:rPr>
              <a:t> </a:t>
            </a:r>
            <a:endParaRPr lang="ru-RU" altLang="ru-RU" sz="1500" b="1" i="1" dirty="0" smtClean="0">
              <a:latin typeface="Arial Narrow" panose="020B0606020202030204" pitchFamily="34" charset="0"/>
            </a:endParaRPr>
          </a:p>
          <a:p>
            <a:pPr marL="85725" algn="just">
              <a:defRPr/>
            </a:pPr>
            <a:r>
              <a:rPr lang="ru-RU" altLang="ru-RU" sz="1500" dirty="0" smtClean="0">
                <a:latin typeface="Arial Narrow" panose="020B0606020202030204" pitchFamily="34" charset="0"/>
              </a:rPr>
              <a:t>и </a:t>
            </a:r>
            <a:r>
              <a:rPr lang="ru-RU" altLang="ru-RU" sz="1500" b="1" i="1" dirty="0">
                <a:solidFill>
                  <a:schemeClr val="accent5">
                    <a:lumMod val="50000"/>
                  </a:schemeClr>
                </a:solidFill>
                <a:latin typeface="Arial Narrow" panose="020B0606020202030204" pitchFamily="34" charset="0"/>
              </a:rPr>
              <a:t>«Школа предпринимательства</a:t>
            </a:r>
            <a:r>
              <a:rPr lang="ru-RU" altLang="ru-RU" sz="1500" b="1" i="1" dirty="0" smtClean="0">
                <a:solidFill>
                  <a:schemeClr val="accent5">
                    <a:lumMod val="50000"/>
                  </a:schemeClr>
                </a:solidFill>
                <a:latin typeface="Arial Narrow" panose="020B0606020202030204" pitchFamily="34" charset="0"/>
              </a:rPr>
              <a:t>»</a:t>
            </a:r>
            <a:r>
              <a:rPr lang="ru-RU" altLang="ru-RU" sz="1500" dirty="0" smtClean="0">
                <a:latin typeface="Arial Narrow" panose="020B0606020202030204" pitchFamily="34" charset="0"/>
              </a:rPr>
              <a:t>: </a:t>
            </a:r>
          </a:p>
          <a:p>
            <a:pPr indent="457200" algn="just">
              <a:spcBef>
                <a:spcPts val="200"/>
              </a:spcBef>
              <a:buFont typeface="Wingdings" panose="05000000000000000000" pitchFamily="2" charset="2"/>
              <a:buChar char="§"/>
              <a:defRPr/>
            </a:pPr>
            <a:r>
              <a:rPr lang="ru-RU" altLang="ru-RU" sz="1500" dirty="0" smtClean="0">
                <a:latin typeface="Arial Narrow" panose="020B0606020202030204" pitchFamily="34" charset="0"/>
              </a:rPr>
              <a:t>реализованы </a:t>
            </a:r>
            <a:r>
              <a:rPr lang="ru-RU" altLang="ru-RU" sz="1500" dirty="0">
                <a:latin typeface="Arial Narrow" panose="020B0606020202030204" pitchFamily="34" charset="0"/>
              </a:rPr>
              <a:t>в </a:t>
            </a:r>
            <a:r>
              <a:rPr lang="ru-RU" altLang="ru-RU" sz="1500" b="1" dirty="0">
                <a:latin typeface="Arial Narrow" panose="020B0606020202030204" pitchFamily="34" charset="0"/>
              </a:rPr>
              <a:t>17 </a:t>
            </a:r>
            <a:r>
              <a:rPr lang="ru-RU" altLang="ru-RU" sz="1500" dirty="0">
                <a:latin typeface="Arial Narrow" panose="020B0606020202030204" pitchFamily="34" charset="0"/>
              </a:rPr>
              <a:t>субъектах Российской </a:t>
            </a:r>
            <a:r>
              <a:rPr lang="ru-RU" altLang="ru-RU" sz="1500" dirty="0" smtClean="0">
                <a:latin typeface="Arial Narrow" panose="020B0606020202030204" pitchFamily="34" charset="0"/>
              </a:rPr>
              <a:t>Федерации</a:t>
            </a:r>
          </a:p>
          <a:p>
            <a:pPr indent="457200" algn="just">
              <a:spcBef>
                <a:spcPts val="200"/>
              </a:spcBef>
              <a:buFont typeface="Wingdings" panose="05000000000000000000" pitchFamily="2" charset="2"/>
              <a:buChar char="§"/>
              <a:defRPr/>
            </a:pPr>
            <a:r>
              <a:rPr lang="ru-RU" altLang="ru-RU" sz="1500" dirty="0" smtClean="0">
                <a:latin typeface="Arial Narrow" panose="020B0606020202030204" pitchFamily="34" charset="0"/>
              </a:rPr>
              <a:t>проведены </a:t>
            </a:r>
            <a:r>
              <a:rPr lang="ru-RU" altLang="ru-RU" sz="1500" b="1" dirty="0" smtClean="0">
                <a:latin typeface="Arial Narrow" panose="020B0606020202030204" pitchFamily="34" charset="0"/>
              </a:rPr>
              <a:t>63</a:t>
            </a:r>
            <a:r>
              <a:rPr lang="ru-RU" altLang="ru-RU" sz="1500" dirty="0" smtClean="0">
                <a:latin typeface="Arial Narrow" panose="020B0606020202030204" pitchFamily="34" charset="0"/>
              </a:rPr>
              <a:t> тренинга (обучены </a:t>
            </a:r>
            <a:r>
              <a:rPr lang="ru-RU" altLang="ru-RU" sz="1500" b="1" dirty="0">
                <a:latin typeface="Arial Narrow" panose="020B0606020202030204" pitchFamily="34" charset="0"/>
              </a:rPr>
              <a:t>1022 </a:t>
            </a:r>
            <a:r>
              <a:rPr lang="ru-RU" altLang="ru-RU" sz="1500" dirty="0" smtClean="0">
                <a:latin typeface="Arial Narrow" panose="020B0606020202030204" pitchFamily="34" charset="0"/>
              </a:rPr>
              <a:t>человека)</a:t>
            </a:r>
            <a:endParaRPr lang="ru-RU" altLang="ru-RU" sz="1500" dirty="0">
              <a:latin typeface="Arial Narrow" panose="020B0606020202030204" pitchFamily="34" charset="0"/>
            </a:endParaRPr>
          </a:p>
          <a:p>
            <a:pPr marL="85725" algn="just">
              <a:spcBef>
                <a:spcPts val="200"/>
              </a:spcBef>
              <a:spcAft>
                <a:spcPts val="300"/>
              </a:spcAft>
              <a:defRPr/>
            </a:pPr>
            <a:r>
              <a:rPr lang="ru-RU" altLang="ru-RU" sz="1500" i="1" dirty="0" smtClean="0">
                <a:latin typeface="Arial Narrow" panose="020B0606020202030204" pitchFamily="34" charset="0"/>
              </a:rPr>
              <a:t>Программа </a:t>
            </a:r>
            <a:r>
              <a:rPr lang="ru-RU" altLang="ru-RU" sz="1500" b="1" i="1" dirty="0" smtClean="0">
                <a:solidFill>
                  <a:schemeClr val="accent5">
                    <a:lumMod val="50000"/>
                  </a:schemeClr>
                </a:solidFill>
                <a:latin typeface="Arial Narrow" panose="020B0606020202030204" pitchFamily="34" charset="0"/>
              </a:rPr>
              <a:t>«Мама-предприниматель» </a:t>
            </a:r>
            <a:r>
              <a:rPr lang="ru-RU" altLang="ru-RU" sz="1500" dirty="0" smtClean="0">
                <a:solidFill>
                  <a:schemeClr val="accent5">
                    <a:lumMod val="50000"/>
                  </a:schemeClr>
                </a:solidFill>
                <a:latin typeface="Arial Narrow" panose="020B0606020202030204" pitchFamily="34" charset="0"/>
              </a:rPr>
              <a:t>(</a:t>
            </a:r>
            <a:r>
              <a:rPr lang="ru-RU" altLang="ru-RU" sz="1500" dirty="0" smtClean="0">
                <a:latin typeface="Arial Narrow" panose="020B0606020202030204" pitchFamily="34" charset="0"/>
              </a:rPr>
              <a:t>совместно с </a:t>
            </a:r>
            <a:r>
              <a:rPr lang="ru-RU" altLang="ru-RU" sz="1500" b="1" dirty="0" smtClean="0">
                <a:latin typeface="Arial Narrow" panose="020B0606020202030204" pitchFamily="34" charset="0"/>
              </a:rPr>
              <a:t>ОПОРОЙ России</a:t>
            </a:r>
            <a:r>
              <a:rPr lang="ru-RU" altLang="ru-RU" sz="1500" dirty="0" smtClean="0">
                <a:solidFill>
                  <a:schemeClr val="accent5">
                    <a:lumMod val="50000"/>
                  </a:schemeClr>
                </a:solidFill>
                <a:latin typeface="Arial Narrow" panose="020B0606020202030204" pitchFamily="34" charset="0"/>
              </a:rPr>
              <a:t>)</a:t>
            </a:r>
            <a:r>
              <a:rPr lang="ru-RU" altLang="ru-RU" sz="1500" dirty="0" smtClean="0">
                <a:latin typeface="Arial Narrow" panose="020B0606020202030204" pitchFamily="34" charset="0"/>
              </a:rPr>
              <a:t>:</a:t>
            </a:r>
          </a:p>
          <a:p>
            <a:pPr indent="457200" algn="just">
              <a:spcBef>
                <a:spcPts val="200"/>
              </a:spcBef>
              <a:buFont typeface="Wingdings" panose="05000000000000000000" pitchFamily="2" charset="2"/>
              <a:buChar char="§"/>
              <a:defRPr/>
            </a:pPr>
            <a:r>
              <a:rPr lang="ru-RU" altLang="ru-RU" sz="1500" dirty="0" smtClean="0">
                <a:latin typeface="Arial Narrow" panose="020B0606020202030204" pitchFamily="34" charset="0"/>
              </a:rPr>
              <a:t>реализована в </a:t>
            </a:r>
            <a:r>
              <a:rPr lang="ru-RU" altLang="ru-RU" sz="1500" b="1" dirty="0" smtClean="0">
                <a:latin typeface="Arial Narrow" panose="020B0606020202030204" pitchFamily="34" charset="0"/>
              </a:rPr>
              <a:t>6 </a:t>
            </a:r>
            <a:r>
              <a:rPr lang="ru-RU" altLang="ru-RU" sz="1500" dirty="0" smtClean="0">
                <a:latin typeface="Arial Narrow" panose="020B0606020202030204" pitchFamily="34" charset="0"/>
              </a:rPr>
              <a:t>субъектах Российской Федерации</a:t>
            </a:r>
          </a:p>
          <a:p>
            <a:pPr indent="457200" algn="just">
              <a:spcBef>
                <a:spcPts val="200"/>
              </a:spcBef>
              <a:buFont typeface="Wingdings" panose="05000000000000000000" pitchFamily="2" charset="2"/>
              <a:buChar char="§"/>
              <a:defRPr/>
            </a:pPr>
            <a:r>
              <a:rPr lang="ru-RU" altLang="ru-RU" sz="1500" dirty="0" smtClean="0">
                <a:latin typeface="Arial Narrow" panose="020B0606020202030204" pitchFamily="34" charset="0"/>
              </a:rPr>
              <a:t>обучено </a:t>
            </a:r>
            <a:r>
              <a:rPr lang="ru-RU" altLang="ru-RU" sz="1500" b="1" dirty="0" smtClean="0">
                <a:latin typeface="Arial Narrow" panose="020B0606020202030204" pitchFamily="34" charset="0"/>
              </a:rPr>
              <a:t>158</a:t>
            </a:r>
            <a:r>
              <a:rPr lang="ru-RU" altLang="ru-RU" sz="1500" dirty="0" smtClean="0">
                <a:latin typeface="Arial Narrow" panose="020B0606020202030204" pitchFamily="34" charset="0"/>
              </a:rPr>
              <a:t> женщин-предпринимателей</a:t>
            </a:r>
          </a:p>
          <a:p>
            <a:pPr indent="457200" algn="just">
              <a:spcBef>
                <a:spcPts val="200"/>
              </a:spcBef>
              <a:buFont typeface="Wingdings" panose="05000000000000000000" pitchFamily="2" charset="2"/>
              <a:buChar char="§"/>
              <a:defRPr/>
            </a:pPr>
            <a:r>
              <a:rPr lang="ru-RU" altLang="ru-RU" sz="1500" dirty="0" smtClean="0">
                <a:latin typeface="Arial Narrow" panose="020B0606020202030204" pitchFamily="34" charset="0"/>
              </a:rPr>
              <a:t>гранты </a:t>
            </a:r>
            <a:r>
              <a:rPr lang="ru-RU" altLang="ru-RU" sz="1500" dirty="0">
                <a:latin typeface="Arial Narrow" panose="020B0606020202030204" pitchFamily="34" charset="0"/>
              </a:rPr>
              <a:t>благотворительного фонда «В ответе за будущее</a:t>
            </a:r>
            <a:r>
              <a:rPr lang="ru-RU" altLang="ru-RU" sz="1500" dirty="0" smtClean="0">
                <a:latin typeface="Arial Narrow" panose="020B0606020202030204" pitchFamily="34" charset="0"/>
              </a:rPr>
              <a:t>»</a:t>
            </a:r>
          </a:p>
          <a:p>
            <a:pPr indent="457200" algn="just">
              <a:spcBef>
                <a:spcPts val="200"/>
              </a:spcBef>
              <a:buFont typeface="Wingdings" panose="05000000000000000000" pitchFamily="2" charset="2"/>
              <a:buChar char="§"/>
              <a:defRPr/>
            </a:pPr>
            <a:r>
              <a:rPr lang="ru-RU" altLang="ru-RU" sz="1500" b="1" dirty="0" smtClean="0">
                <a:latin typeface="Arial Narrow" panose="020B0606020202030204" pitchFamily="34" charset="0"/>
              </a:rPr>
              <a:t>8</a:t>
            </a:r>
            <a:r>
              <a:rPr lang="ru-RU" altLang="ru-RU" sz="1500" dirty="0" smtClean="0">
                <a:latin typeface="Arial Narrow" panose="020B0606020202030204" pitchFamily="34" charset="0"/>
              </a:rPr>
              <a:t> участниц</a:t>
            </a:r>
            <a:r>
              <a:rPr lang="ru-RU" altLang="ru-RU" sz="1500" dirty="0">
                <a:latin typeface="Arial Narrow" panose="020B0606020202030204" pitchFamily="34" charset="0"/>
              </a:rPr>
              <a:t> получили </a:t>
            </a:r>
            <a:r>
              <a:rPr lang="ru-RU" altLang="ru-RU" sz="1500" dirty="0" smtClean="0">
                <a:latin typeface="Arial Narrow" panose="020B0606020202030204" pitchFamily="34" charset="0"/>
              </a:rPr>
              <a:t>гранты (</a:t>
            </a:r>
            <a:r>
              <a:rPr lang="ru-RU" altLang="ru-RU" sz="1500" b="1" dirty="0" smtClean="0">
                <a:latin typeface="Arial Narrow" panose="020B0606020202030204" pitchFamily="34" charset="0"/>
              </a:rPr>
              <a:t>200</a:t>
            </a:r>
            <a:r>
              <a:rPr lang="ru-RU" altLang="ru-RU" sz="1500" dirty="0" smtClean="0">
                <a:latin typeface="Arial Narrow" panose="020B0606020202030204" pitchFamily="34" charset="0"/>
              </a:rPr>
              <a:t> </a:t>
            </a:r>
            <a:r>
              <a:rPr lang="ru-RU" altLang="ru-RU" sz="1500" b="1" dirty="0">
                <a:latin typeface="Arial Narrow" panose="020B0606020202030204" pitchFamily="34" charset="0"/>
              </a:rPr>
              <a:t>тыс. </a:t>
            </a:r>
            <a:r>
              <a:rPr lang="ru-RU" altLang="ru-RU" sz="1500" dirty="0">
                <a:latin typeface="Arial Narrow" panose="020B0606020202030204" pitchFamily="34" charset="0"/>
              </a:rPr>
              <a:t>рублей</a:t>
            </a:r>
            <a:r>
              <a:rPr lang="ru-RU" altLang="ru-RU" sz="1500" dirty="0" smtClean="0">
                <a:latin typeface="Arial Narrow" panose="020B0606020202030204" pitchFamily="34" charset="0"/>
              </a:rPr>
              <a:t>)</a:t>
            </a:r>
            <a:endParaRPr lang="ru-RU" altLang="ru-RU" sz="1500" dirty="0">
              <a:latin typeface="Arial Narrow" panose="020B0606020202030204" pitchFamily="34" charset="0"/>
            </a:endParaRPr>
          </a:p>
        </p:txBody>
      </p:sp>
      <p:sp>
        <p:nvSpPr>
          <p:cNvPr id="21" name="Прямоугольник 20"/>
          <p:cNvSpPr/>
          <p:nvPr/>
        </p:nvSpPr>
        <p:spPr>
          <a:xfrm>
            <a:off x="282575" y="5619822"/>
            <a:ext cx="12030075" cy="404334"/>
          </a:xfrm>
          <a:prstGeom prst="rect">
            <a:avLst/>
          </a:prstGeom>
          <a:solidFill>
            <a:schemeClr val="accent1">
              <a:lumMod val="50000"/>
            </a:schemeClr>
          </a:solidFill>
        </p:spPr>
        <p:txBody>
          <a:bodyPr wrap="square" anchor="ctr" anchorCtr="0">
            <a:noAutofit/>
          </a:bodyPr>
          <a:lstStyle/>
          <a:p>
            <a:pPr algn="ctr"/>
            <a:r>
              <a:rPr lang="ru-RU" sz="2000" b="1" dirty="0">
                <a:solidFill>
                  <a:schemeClr val="accent2"/>
                </a:solidFill>
                <a:latin typeface="Arial Narrow" panose="020B0606020202030204" pitchFamily="34" charset="0"/>
              </a:rPr>
              <a:t>Образовательные программы Корпорации </a:t>
            </a:r>
            <a:r>
              <a:rPr lang="ru-RU" sz="2000" b="1" dirty="0" smtClean="0">
                <a:solidFill>
                  <a:schemeClr val="accent2"/>
                </a:solidFill>
                <a:latin typeface="Arial Narrow" panose="020B0606020202030204" pitchFamily="34" charset="0"/>
              </a:rPr>
              <a:t>МСП для </a:t>
            </a:r>
            <a:r>
              <a:rPr lang="ru-RU" sz="2000" b="1" dirty="0">
                <a:solidFill>
                  <a:schemeClr val="accent2"/>
                </a:solidFill>
                <a:latin typeface="Arial Narrow" panose="020B0606020202030204" pitchFamily="34" charset="0"/>
              </a:rPr>
              <a:t>потенциальных </a:t>
            </a:r>
            <a:r>
              <a:rPr lang="ru-RU" sz="2000" b="1" dirty="0" smtClean="0">
                <a:solidFill>
                  <a:schemeClr val="accent2"/>
                </a:solidFill>
                <a:latin typeface="Arial Narrow" panose="020B0606020202030204" pitchFamily="34" charset="0"/>
              </a:rPr>
              <a:t>и </a:t>
            </a:r>
            <a:r>
              <a:rPr lang="ru-RU" sz="2000" b="1" dirty="0">
                <a:solidFill>
                  <a:schemeClr val="accent2"/>
                </a:solidFill>
                <a:latin typeface="Arial Narrow" panose="020B0606020202030204" pitchFamily="34" charset="0"/>
              </a:rPr>
              <a:t>действующих предпринимателей:</a:t>
            </a:r>
          </a:p>
        </p:txBody>
      </p:sp>
      <p:sp>
        <p:nvSpPr>
          <p:cNvPr id="11" name="Прямоугольник 10"/>
          <p:cNvSpPr/>
          <p:nvPr/>
        </p:nvSpPr>
        <p:spPr>
          <a:xfrm>
            <a:off x="6756910" y="6009211"/>
            <a:ext cx="5660843" cy="2593018"/>
          </a:xfrm>
          <a:prstGeom prst="rect">
            <a:avLst/>
          </a:prstGeom>
        </p:spPr>
        <p:txBody>
          <a:bodyPr wrap="square">
            <a:spAutoFit/>
          </a:bodyPr>
          <a:lstStyle/>
          <a:p>
            <a:pPr marL="85725" algn="just">
              <a:defRPr/>
            </a:pPr>
            <a:r>
              <a:rPr lang="ru-RU" altLang="ru-RU" sz="1500" dirty="0" smtClean="0">
                <a:latin typeface="Arial Narrow" panose="020B0606020202030204" pitchFamily="34" charset="0"/>
              </a:rPr>
              <a:t>Программы </a:t>
            </a:r>
            <a:r>
              <a:rPr lang="ru-RU" altLang="ru-RU" sz="1500" b="1" i="1" dirty="0" smtClean="0">
                <a:solidFill>
                  <a:schemeClr val="accent5">
                    <a:lumMod val="50000"/>
                  </a:schemeClr>
                </a:solidFill>
                <a:latin typeface="Arial Narrow" panose="020B0606020202030204" pitchFamily="34" charset="0"/>
              </a:rPr>
              <a:t>«Азбука </a:t>
            </a:r>
            <a:r>
              <a:rPr lang="ru-RU" altLang="ru-RU" sz="1500" b="1" i="1" dirty="0">
                <a:solidFill>
                  <a:schemeClr val="accent5">
                    <a:lumMod val="50000"/>
                  </a:schemeClr>
                </a:solidFill>
                <a:latin typeface="Arial Narrow" panose="020B0606020202030204" pitchFamily="34" charset="0"/>
              </a:rPr>
              <a:t>предпринимателя»</a:t>
            </a:r>
            <a:r>
              <a:rPr lang="ru-RU" altLang="ru-RU" sz="1500" dirty="0">
                <a:latin typeface="Arial Narrow" panose="020B0606020202030204" pitchFamily="34" charset="0"/>
              </a:rPr>
              <a:t> </a:t>
            </a:r>
            <a:endParaRPr lang="ru-RU" altLang="ru-RU" sz="1500" dirty="0" smtClean="0">
              <a:latin typeface="Arial Narrow" panose="020B0606020202030204" pitchFamily="34" charset="0"/>
            </a:endParaRPr>
          </a:p>
          <a:p>
            <a:pPr marL="85725" algn="just">
              <a:defRPr/>
            </a:pPr>
            <a:r>
              <a:rPr lang="ru-RU" altLang="ru-RU" sz="1500" dirty="0" smtClean="0">
                <a:latin typeface="Arial Narrow" panose="020B0606020202030204" pitchFamily="34" charset="0"/>
              </a:rPr>
              <a:t>и </a:t>
            </a:r>
            <a:r>
              <a:rPr lang="ru-RU" altLang="ru-RU" sz="1500" b="1" i="1" dirty="0">
                <a:solidFill>
                  <a:schemeClr val="accent5">
                    <a:lumMod val="50000"/>
                  </a:schemeClr>
                </a:solidFill>
                <a:latin typeface="Arial Narrow" panose="020B0606020202030204" pitchFamily="34" charset="0"/>
              </a:rPr>
              <a:t>«Школа предпринимательства»</a:t>
            </a:r>
            <a:r>
              <a:rPr lang="ru-RU" altLang="ru-RU" sz="1500" dirty="0">
                <a:latin typeface="Arial Narrow" panose="020B0606020202030204" pitchFamily="34" charset="0"/>
              </a:rPr>
              <a:t>:</a:t>
            </a:r>
          </a:p>
          <a:p>
            <a:pPr indent="457200" algn="just">
              <a:spcBef>
                <a:spcPts val="200"/>
              </a:spcBef>
              <a:buFont typeface="Wingdings" panose="05000000000000000000" pitchFamily="2" charset="2"/>
              <a:buChar char="§"/>
              <a:defRPr/>
            </a:pPr>
            <a:r>
              <a:rPr lang="ru-RU" altLang="ru-RU" sz="1500" dirty="0">
                <a:latin typeface="Arial Narrow" panose="020B0606020202030204" pitchFamily="34" charset="0"/>
              </a:rPr>
              <a:t>более чем </a:t>
            </a:r>
            <a:r>
              <a:rPr lang="ru-RU" altLang="ru-RU" sz="1500" b="1" dirty="0">
                <a:latin typeface="Arial Narrow" panose="020B0606020202030204" pitchFamily="34" charset="0"/>
              </a:rPr>
              <a:t>70</a:t>
            </a:r>
            <a:r>
              <a:rPr lang="ru-RU" altLang="ru-RU" sz="1500" dirty="0">
                <a:latin typeface="Arial Narrow" panose="020B0606020202030204" pitchFamily="34" charset="0"/>
              </a:rPr>
              <a:t> субъектов Российской Федерации</a:t>
            </a:r>
          </a:p>
          <a:p>
            <a:pPr indent="457200" algn="just">
              <a:spcBef>
                <a:spcPts val="200"/>
              </a:spcBef>
              <a:buFont typeface="Wingdings" panose="05000000000000000000" pitchFamily="2" charset="2"/>
              <a:buChar char="§"/>
              <a:defRPr/>
            </a:pPr>
            <a:r>
              <a:rPr lang="ru-RU" altLang="ru-RU" sz="1500" dirty="0">
                <a:latin typeface="Arial Narrow" panose="020B0606020202030204" pitchFamily="34" charset="0"/>
              </a:rPr>
              <a:t>порядка </a:t>
            </a:r>
            <a:r>
              <a:rPr lang="ru-RU" altLang="ru-RU" sz="1500" b="1" dirty="0">
                <a:latin typeface="Arial Narrow" panose="020B0606020202030204" pitchFamily="34" charset="0"/>
              </a:rPr>
              <a:t>7000</a:t>
            </a:r>
            <a:r>
              <a:rPr lang="ru-RU" altLang="ru-RU" sz="1500" dirty="0">
                <a:latin typeface="Arial Narrow" panose="020B0606020202030204" pitchFamily="34" charset="0"/>
              </a:rPr>
              <a:t> обученных</a:t>
            </a:r>
          </a:p>
          <a:p>
            <a:pPr marL="84138" algn="just">
              <a:spcBef>
                <a:spcPts val="200"/>
              </a:spcBef>
              <a:spcAft>
                <a:spcPts val="300"/>
              </a:spcAft>
              <a:defRPr/>
            </a:pPr>
            <a:r>
              <a:rPr lang="ru-RU" altLang="ru-RU" sz="1500" b="1" dirty="0">
                <a:latin typeface="Arial Narrow" panose="020B0606020202030204" pitchFamily="34" charset="0"/>
              </a:rPr>
              <a:t>Совместно с </a:t>
            </a:r>
            <a:r>
              <a:rPr lang="ru-RU" sz="1500" b="1" dirty="0">
                <a:latin typeface="Arial Narrow" panose="020B0606020202030204" pitchFamily="34" charset="0"/>
              </a:rPr>
              <a:t>Союзом «Агентство развития профессиональных сообществ и </a:t>
            </a:r>
            <a:r>
              <a:rPr lang="ru-RU" sz="1500" b="1" dirty="0" smtClean="0">
                <a:latin typeface="Arial Narrow" panose="020B0606020202030204" pitchFamily="34" charset="0"/>
              </a:rPr>
              <a:t>рабочих кадров </a:t>
            </a:r>
            <a:r>
              <a:rPr lang="ru-RU" sz="1500" b="1" dirty="0">
                <a:latin typeface="Arial Narrow" panose="020B0606020202030204" pitchFamily="34" charset="0"/>
              </a:rPr>
              <a:t>«</a:t>
            </a:r>
            <a:r>
              <a:rPr lang="ru-RU" sz="1500" b="1" dirty="0" err="1">
                <a:latin typeface="Arial Narrow" panose="020B0606020202030204" pitchFamily="34" charset="0"/>
              </a:rPr>
              <a:t>Ворлдскиллс</a:t>
            </a:r>
            <a:r>
              <a:rPr lang="ru-RU" sz="1500" b="1" dirty="0">
                <a:latin typeface="Arial Narrow" panose="020B0606020202030204" pitchFamily="34" charset="0"/>
              </a:rPr>
              <a:t> Россия»:</a:t>
            </a:r>
          </a:p>
          <a:p>
            <a:pPr indent="457200" algn="just">
              <a:spcBef>
                <a:spcPts val="200"/>
              </a:spcBef>
              <a:buFont typeface="Wingdings" panose="05000000000000000000" pitchFamily="2" charset="2"/>
              <a:buChar char="§"/>
              <a:defRPr/>
            </a:pPr>
            <a:r>
              <a:rPr lang="ru-RU" altLang="ru-RU" sz="1500" b="1" dirty="0">
                <a:latin typeface="Arial Narrow" panose="020B0606020202030204" pitchFamily="34" charset="0"/>
              </a:rPr>
              <a:t>21 </a:t>
            </a:r>
            <a:r>
              <a:rPr lang="ru-RU" altLang="ru-RU" sz="1500" dirty="0">
                <a:latin typeface="Arial Narrow" panose="020B0606020202030204" pitchFamily="34" charset="0"/>
              </a:rPr>
              <a:t>семинар по развитию предпринимательских навыков</a:t>
            </a:r>
          </a:p>
          <a:p>
            <a:pPr indent="457200" algn="just">
              <a:spcBef>
                <a:spcPts val="200"/>
              </a:spcBef>
              <a:buFont typeface="Wingdings" panose="05000000000000000000" pitchFamily="2" charset="2"/>
              <a:buChar char="§"/>
              <a:defRPr/>
            </a:pPr>
            <a:r>
              <a:rPr lang="ru-RU" altLang="ru-RU" sz="1500" b="1" dirty="0">
                <a:latin typeface="Arial Narrow" panose="020B0606020202030204" pitchFamily="34" charset="0"/>
              </a:rPr>
              <a:t>250</a:t>
            </a:r>
            <a:r>
              <a:rPr lang="ru-RU" altLang="ru-RU" sz="1500" dirty="0">
                <a:latin typeface="Arial Narrow" panose="020B0606020202030204" pitchFamily="34" charset="0"/>
              </a:rPr>
              <a:t> студентов колледжей</a:t>
            </a:r>
          </a:p>
          <a:p>
            <a:pPr marL="85725" algn="just">
              <a:spcBef>
                <a:spcPts val="200"/>
              </a:spcBef>
              <a:spcAft>
                <a:spcPts val="300"/>
              </a:spcAft>
              <a:defRPr/>
            </a:pPr>
            <a:r>
              <a:rPr lang="ru-RU" altLang="ru-RU" sz="1500" i="1" dirty="0">
                <a:latin typeface="Arial Narrow" panose="020B0606020202030204" pitchFamily="34" charset="0"/>
              </a:rPr>
              <a:t>Программа </a:t>
            </a:r>
            <a:r>
              <a:rPr lang="ru-RU" altLang="ru-RU" sz="1500" b="1" i="1" dirty="0">
                <a:solidFill>
                  <a:schemeClr val="accent5">
                    <a:lumMod val="50000"/>
                  </a:schemeClr>
                </a:solidFill>
                <a:latin typeface="Arial Narrow" panose="020B0606020202030204" pitchFamily="34" charset="0"/>
              </a:rPr>
              <a:t>«Мама-предприниматель» (</a:t>
            </a:r>
            <a:r>
              <a:rPr lang="ru-RU" altLang="ru-RU" sz="1500" dirty="0">
                <a:latin typeface="Arial Narrow" panose="020B0606020202030204" pitchFamily="34" charset="0"/>
              </a:rPr>
              <a:t>совместно с </a:t>
            </a:r>
            <a:r>
              <a:rPr lang="ru-RU" altLang="ru-RU" sz="1500" b="1" dirty="0">
                <a:latin typeface="Arial Narrow" panose="020B0606020202030204" pitchFamily="34" charset="0"/>
              </a:rPr>
              <a:t>ОПОРОЙ России</a:t>
            </a:r>
            <a:r>
              <a:rPr lang="ru-RU" altLang="ru-RU" sz="1500" b="1" i="1" dirty="0" smtClean="0">
                <a:solidFill>
                  <a:schemeClr val="accent5">
                    <a:lumMod val="50000"/>
                  </a:schemeClr>
                </a:solidFill>
                <a:latin typeface="Arial Narrow" panose="020B0606020202030204" pitchFamily="34" charset="0"/>
              </a:rPr>
              <a:t>)</a:t>
            </a:r>
            <a:r>
              <a:rPr lang="ru-RU" altLang="ru-RU" sz="1500" dirty="0" smtClean="0">
                <a:latin typeface="Arial Narrow" panose="020B0606020202030204" pitchFamily="34" charset="0"/>
              </a:rPr>
              <a:t> – реализация в </a:t>
            </a:r>
            <a:r>
              <a:rPr lang="ru-RU" altLang="ru-RU" sz="1500" b="1" dirty="0">
                <a:latin typeface="Arial Narrow" panose="020B0606020202030204" pitchFamily="34" charset="0"/>
              </a:rPr>
              <a:t>20</a:t>
            </a:r>
            <a:r>
              <a:rPr lang="ru-RU" altLang="ru-RU" sz="1500" dirty="0">
                <a:latin typeface="Arial Narrow" panose="020B0606020202030204" pitchFamily="34" charset="0"/>
              </a:rPr>
              <a:t> субъектах Российской Федерации</a:t>
            </a:r>
          </a:p>
        </p:txBody>
      </p:sp>
      <p:sp>
        <p:nvSpPr>
          <p:cNvPr id="34" name="Pentagon 35"/>
          <p:cNvSpPr/>
          <p:nvPr/>
        </p:nvSpPr>
        <p:spPr>
          <a:xfrm>
            <a:off x="292589" y="6171901"/>
            <a:ext cx="882644" cy="416955"/>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35" name="Pentagon 35"/>
          <p:cNvSpPr/>
          <p:nvPr/>
        </p:nvSpPr>
        <p:spPr>
          <a:xfrm>
            <a:off x="272776" y="6159201"/>
            <a:ext cx="809294" cy="422210"/>
          </a:xfrm>
          <a:prstGeom prst="homePlate">
            <a:avLst>
              <a:gd name="adj" fmla="val 22714"/>
            </a:avLst>
          </a:prstGeom>
          <a:solidFill>
            <a:srgbClr val="A2C9F4"/>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b="1" i="0" u="none" strike="noStrike" kern="0" cap="none" spc="0" normalizeH="0" baseline="0" noProof="0" dirty="0" smtClean="0">
                <a:ln>
                  <a:noFill/>
                </a:ln>
                <a:effectLst/>
                <a:uLnTx/>
                <a:uFillTx/>
                <a:latin typeface="Arial Narrow" panose="020B0606020202030204" pitchFamily="34" charset="0"/>
              </a:rPr>
              <a:t>2016 г.</a:t>
            </a:r>
          </a:p>
        </p:txBody>
      </p:sp>
      <p:sp>
        <p:nvSpPr>
          <p:cNvPr id="36" name="Pentagon 35"/>
          <p:cNvSpPr/>
          <p:nvPr/>
        </p:nvSpPr>
        <p:spPr>
          <a:xfrm>
            <a:off x="5881487" y="6175652"/>
            <a:ext cx="882644" cy="420688"/>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37" name="Pentagon 35"/>
          <p:cNvSpPr/>
          <p:nvPr/>
        </p:nvSpPr>
        <p:spPr>
          <a:xfrm>
            <a:off x="5851164" y="6169302"/>
            <a:ext cx="809294" cy="421071"/>
          </a:xfrm>
          <a:prstGeom prst="homePlate">
            <a:avLst>
              <a:gd name="adj" fmla="val 22714"/>
            </a:avLst>
          </a:prstGeom>
          <a:solidFill>
            <a:srgbClr val="A2C9F4"/>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b="1" i="0" u="none" strike="noStrike" kern="0" cap="none" spc="0" normalizeH="0" baseline="0" noProof="0" dirty="0" smtClean="0">
                <a:ln>
                  <a:noFill/>
                </a:ln>
                <a:effectLst/>
                <a:uLnTx/>
                <a:uFillTx/>
                <a:latin typeface="Arial Narrow" panose="020B0606020202030204" pitchFamily="34" charset="0"/>
              </a:rPr>
              <a:t>2017 г.</a:t>
            </a:r>
          </a:p>
        </p:txBody>
      </p:sp>
      <p:pic>
        <p:nvPicPr>
          <p:cNvPr id="23" name="Рисунок 22"/>
          <p:cNvPicPr>
            <a:picLocks noChangeAspect="1"/>
          </p:cNvPicPr>
          <p:nvPr/>
        </p:nvPicPr>
        <p:blipFill>
          <a:blip r:embed="rId4"/>
          <a:stretch>
            <a:fillRect/>
          </a:stretch>
        </p:blipFill>
        <p:spPr>
          <a:xfrm>
            <a:off x="10764838" y="46608"/>
            <a:ext cx="1535526" cy="778274"/>
          </a:xfrm>
          <a:prstGeom prst="rect">
            <a:avLst/>
          </a:prstGeom>
        </p:spPr>
      </p:pic>
      <p:sp>
        <p:nvSpPr>
          <p:cNvPr id="28" name="TextBox 66"/>
          <p:cNvSpPr txBox="1">
            <a:spLocks noChangeArrowheads="1"/>
          </p:cNvSpPr>
          <p:nvPr/>
        </p:nvSpPr>
        <p:spPr bwMode="auto">
          <a:xfrm>
            <a:off x="128611" y="1818660"/>
            <a:ext cx="6229158" cy="1477328"/>
          </a:xfrm>
          <a:prstGeom prst="rect">
            <a:avLst/>
          </a:prstGeom>
          <a:noFill/>
          <a:ln>
            <a:noFill/>
          </a:ln>
          <a:extLst/>
        </p:spPr>
        <p:txBody>
          <a:bodyPr wrap="square" lIns="162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spcAft>
                <a:spcPts val="400"/>
              </a:spcAft>
              <a:buFont typeface="Wingdings" panose="05000000000000000000" pitchFamily="2" charset="2"/>
              <a:buChar char="§"/>
              <a:defRPr/>
            </a:pPr>
            <a:r>
              <a:rPr lang="ru-RU" altLang="ru-RU" sz="1600" b="1" dirty="0" smtClean="0">
                <a:latin typeface="Arial Narrow" panose="020B0606020202030204" pitchFamily="34" charset="0"/>
              </a:rPr>
              <a:t>2016</a:t>
            </a:r>
            <a:r>
              <a:rPr lang="ru-RU" altLang="ru-RU" sz="1600" dirty="0" smtClean="0">
                <a:latin typeface="Arial Narrow" panose="020B0606020202030204" pitchFamily="34" charset="0"/>
              </a:rPr>
              <a:t> год, </a:t>
            </a:r>
            <a:r>
              <a:rPr lang="ru-RU" altLang="ru-RU" sz="1600" b="1" dirty="0" smtClean="0">
                <a:latin typeface="Arial Narrow" panose="020B0606020202030204" pitchFamily="34" charset="0"/>
              </a:rPr>
              <a:t>факт</a:t>
            </a:r>
            <a:r>
              <a:rPr lang="ru-RU" altLang="ru-RU" sz="1600" dirty="0" smtClean="0">
                <a:latin typeface="Arial Narrow" panose="020B0606020202030204" pitchFamily="34" charset="0"/>
              </a:rPr>
              <a:t> – </a:t>
            </a:r>
            <a:r>
              <a:rPr lang="ru-RU" altLang="ru-RU" sz="1600" b="1" dirty="0" smtClean="0">
                <a:latin typeface="Arial Narrow" panose="020B0606020202030204" pitchFamily="34" charset="0"/>
              </a:rPr>
              <a:t>3</a:t>
            </a:r>
            <a:r>
              <a:rPr lang="ru-RU" altLang="ru-RU" sz="1600" dirty="0" smtClean="0">
                <a:latin typeface="Arial Narrow" panose="020B0606020202030204" pitchFamily="34" charset="0"/>
              </a:rPr>
              <a:t> услуги (имущество, заказчики, финансы)</a:t>
            </a:r>
          </a:p>
          <a:p>
            <a:pPr marL="285750" indent="-285750" algn="just">
              <a:spcAft>
                <a:spcPts val="400"/>
              </a:spcAft>
              <a:buFont typeface="Wingdings" panose="05000000000000000000" pitchFamily="2" charset="2"/>
              <a:buChar char="§"/>
              <a:defRPr/>
            </a:pPr>
            <a:r>
              <a:rPr lang="ru-RU" altLang="ru-RU" sz="1600" b="1" noProof="0" dirty="0" smtClean="0">
                <a:latin typeface="Arial Narrow" panose="020B0606020202030204" pitchFamily="34" charset="0"/>
              </a:rPr>
              <a:t>2017</a:t>
            </a:r>
            <a:r>
              <a:rPr lang="ru-RU" altLang="ru-RU" sz="1600" noProof="0" dirty="0" smtClean="0">
                <a:latin typeface="Arial Narrow" panose="020B0606020202030204" pitchFamily="34" charset="0"/>
              </a:rPr>
              <a:t> год, </a:t>
            </a:r>
            <a:r>
              <a:rPr lang="ru-RU" altLang="ru-RU" sz="1600" b="1" noProof="0" dirty="0" smtClean="0">
                <a:latin typeface="Arial Narrow" panose="020B0606020202030204" pitchFamily="34" charset="0"/>
              </a:rPr>
              <a:t>план</a:t>
            </a:r>
            <a:r>
              <a:rPr lang="ru-RU" altLang="ru-RU" sz="1600" noProof="0" dirty="0" smtClean="0">
                <a:latin typeface="Arial Narrow" panose="020B0606020202030204" pitchFamily="34" charset="0"/>
              </a:rPr>
              <a:t> – </a:t>
            </a:r>
            <a:r>
              <a:rPr lang="ru-RU" altLang="ru-RU" sz="1600" b="1" noProof="0" dirty="0" smtClean="0">
                <a:latin typeface="Arial Narrow" panose="020B0606020202030204" pitchFamily="34" charset="0"/>
              </a:rPr>
              <a:t>9</a:t>
            </a:r>
            <a:r>
              <a:rPr lang="ru-RU" altLang="ru-RU" sz="1600" noProof="0" dirty="0" smtClean="0">
                <a:latin typeface="Arial Narrow" panose="020B0606020202030204" pitchFamily="34" charset="0"/>
              </a:rPr>
              <a:t> услуг (господдержка, тренинги, номенклатура закупок, Бизнес-навигатор МСП, кредитно-гарантийная поддержка)</a:t>
            </a:r>
            <a:r>
              <a:rPr lang="ru-RU" altLang="ru-RU" sz="1600" dirty="0" smtClean="0">
                <a:latin typeface="Arial Narrow" panose="020B0606020202030204" pitchFamily="34" charset="0"/>
              </a:rPr>
              <a:t> </a:t>
            </a:r>
          </a:p>
          <a:p>
            <a:pPr marL="285750" indent="-285750" algn="just">
              <a:spcAft>
                <a:spcPts val="400"/>
              </a:spcAft>
              <a:buFont typeface="Wingdings" panose="05000000000000000000" pitchFamily="2" charset="2"/>
              <a:buChar char="§"/>
              <a:defRPr/>
            </a:pPr>
            <a:r>
              <a:rPr lang="ru-RU" altLang="ru-RU" sz="1600" b="1" dirty="0" smtClean="0">
                <a:latin typeface="Arial Narrow" panose="020B0606020202030204" pitchFamily="34" charset="0"/>
              </a:rPr>
              <a:t>Факт за 4 месяца 2017</a:t>
            </a:r>
            <a:r>
              <a:rPr lang="ru-RU" altLang="ru-RU" sz="1600" dirty="0" smtClean="0">
                <a:latin typeface="Arial Narrow" panose="020B0606020202030204" pitchFamily="34" charset="0"/>
              </a:rPr>
              <a:t> года - </a:t>
            </a:r>
            <a:r>
              <a:rPr lang="ru-RU" altLang="ru-RU" sz="1600" b="1" dirty="0" smtClean="0">
                <a:latin typeface="Arial Narrow" panose="020B0606020202030204" pitchFamily="34" charset="0"/>
              </a:rPr>
              <a:t>7</a:t>
            </a:r>
            <a:r>
              <a:rPr lang="ru-RU" altLang="ru-RU" sz="1600" dirty="0" smtClean="0">
                <a:latin typeface="Arial Narrow" panose="020B0606020202030204" pitchFamily="34" charset="0"/>
              </a:rPr>
              <a:t> </a:t>
            </a:r>
            <a:r>
              <a:rPr lang="ru-RU" altLang="ru-RU" sz="1600" dirty="0">
                <a:latin typeface="Arial Narrow" panose="020B0606020202030204" pitchFamily="34" charset="0"/>
              </a:rPr>
              <a:t>услуг </a:t>
            </a:r>
            <a:r>
              <a:rPr lang="ru-RU" altLang="ru-RU" sz="1600" dirty="0" smtClean="0">
                <a:latin typeface="Arial Narrow" panose="020B0606020202030204" pitchFamily="34" charset="0"/>
              </a:rPr>
              <a:t>(</a:t>
            </a:r>
            <a:r>
              <a:rPr lang="ru-RU" altLang="ru-RU" sz="1600" dirty="0">
                <a:latin typeface="Arial Narrow" panose="020B0606020202030204" pitchFamily="34" charset="0"/>
              </a:rPr>
              <a:t>имущество, заказчики, </a:t>
            </a:r>
            <a:r>
              <a:rPr lang="ru-RU" altLang="ru-RU" sz="1600" dirty="0" smtClean="0">
                <a:latin typeface="Arial Narrow" panose="020B0606020202030204" pitchFamily="34" charset="0"/>
              </a:rPr>
              <a:t>финансы, </a:t>
            </a:r>
            <a:r>
              <a:rPr lang="ru-RU" altLang="ru-RU" sz="1600" dirty="0">
                <a:latin typeface="Arial Narrow" panose="020B0606020202030204" pitchFamily="34" charset="0"/>
              </a:rPr>
              <a:t>господдержка, тренинги, номенклатура закупок, Бизнес-навигатор </a:t>
            </a:r>
            <a:r>
              <a:rPr lang="ru-RU" altLang="ru-RU" sz="1600" dirty="0" smtClean="0">
                <a:latin typeface="Arial Narrow" panose="020B0606020202030204" pitchFamily="34" charset="0"/>
              </a:rPr>
              <a:t>МСП)</a:t>
            </a:r>
          </a:p>
        </p:txBody>
      </p:sp>
      <p:sp>
        <p:nvSpPr>
          <p:cNvPr id="29" name="TextBox 66"/>
          <p:cNvSpPr txBox="1">
            <a:spLocks noChangeArrowheads="1"/>
          </p:cNvSpPr>
          <p:nvPr/>
        </p:nvSpPr>
        <p:spPr bwMode="auto">
          <a:xfrm>
            <a:off x="128610" y="3833463"/>
            <a:ext cx="6229159" cy="1723549"/>
          </a:xfrm>
          <a:prstGeom prst="rect">
            <a:avLst/>
          </a:prstGeom>
          <a:noFill/>
          <a:ln>
            <a:noFill/>
          </a:ln>
          <a:extLst/>
        </p:spPr>
        <p:txBody>
          <a:bodyPr wrap="square" lIns="162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spcAft>
                <a:spcPts val="400"/>
              </a:spcAft>
              <a:buFont typeface="Wingdings" panose="05000000000000000000" pitchFamily="2" charset="2"/>
              <a:buChar char="§"/>
              <a:defRPr/>
            </a:pPr>
            <a:r>
              <a:rPr lang="ru-RU" altLang="ru-RU" sz="1600" b="1" dirty="0" smtClean="0">
                <a:latin typeface="Arial Narrow" panose="020B0606020202030204" pitchFamily="34" charset="0"/>
              </a:rPr>
              <a:t>2016</a:t>
            </a:r>
            <a:r>
              <a:rPr lang="ru-RU" altLang="ru-RU" sz="1600" dirty="0" smtClean="0">
                <a:latin typeface="Arial Narrow" panose="020B0606020202030204" pitchFamily="34" charset="0"/>
              </a:rPr>
              <a:t> год, </a:t>
            </a:r>
            <a:r>
              <a:rPr lang="ru-RU" altLang="ru-RU" sz="1600" b="1" dirty="0" smtClean="0">
                <a:latin typeface="Arial Narrow" panose="020B0606020202030204" pitchFamily="34" charset="0"/>
              </a:rPr>
              <a:t>факт</a:t>
            </a:r>
            <a:r>
              <a:rPr lang="ru-RU" altLang="ru-RU" sz="1600" dirty="0" smtClean="0">
                <a:latin typeface="Arial Narrow" panose="020B0606020202030204" pitchFamily="34" charset="0"/>
              </a:rPr>
              <a:t> - </a:t>
            </a:r>
            <a:r>
              <a:rPr lang="ru-RU" altLang="ru-RU" sz="1600" b="1" dirty="0" smtClean="0">
                <a:latin typeface="Arial Narrow" panose="020B0606020202030204" pitchFamily="34" charset="0"/>
              </a:rPr>
              <a:t>23,8 тыс.</a:t>
            </a:r>
            <a:r>
              <a:rPr lang="ru-RU" altLang="ru-RU" sz="1600" dirty="0" smtClean="0">
                <a:latin typeface="Arial Narrow" panose="020B0606020202030204" pitchFamily="34" charset="0"/>
              </a:rPr>
              <a:t> «уникальных» субъектов МСП</a:t>
            </a:r>
          </a:p>
          <a:p>
            <a:pPr marL="285750" indent="-285750" algn="just">
              <a:spcAft>
                <a:spcPts val="400"/>
              </a:spcAft>
              <a:buFont typeface="Wingdings" panose="05000000000000000000" pitchFamily="2" charset="2"/>
              <a:buChar char="§"/>
              <a:defRPr/>
            </a:pPr>
            <a:r>
              <a:rPr lang="ru-RU" altLang="ru-RU" sz="1600" b="1" noProof="0" dirty="0" smtClean="0">
                <a:latin typeface="Arial Narrow" panose="020B0606020202030204" pitchFamily="34" charset="0"/>
              </a:rPr>
              <a:t>2017</a:t>
            </a:r>
            <a:r>
              <a:rPr lang="ru-RU" altLang="ru-RU" sz="1600" noProof="0" dirty="0" smtClean="0">
                <a:latin typeface="Arial Narrow" panose="020B0606020202030204" pitchFamily="34" charset="0"/>
              </a:rPr>
              <a:t> год, </a:t>
            </a:r>
            <a:r>
              <a:rPr lang="ru-RU" altLang="ru-RU" sz="1600" b="1" noProof="0" dirty="0" smtClean="0">
                <a:latin typeface="Arial Narrow" panose="020B0606020202030204" pitchFamily="34" charset="0"/>
              </a:rPr>
              <a:t>план</a:t>
            </a:r>
            <a:r>
              <a:rPr lang="ru-RU" altLang="ru-RU" sz="1600" noProof="0" dirty="0" smtClean="0">
                <a:latin typeface="Arial Narrow" panose="020B0606020202030204" pitchFamily="34" charset="0"/>
              </a:rPr>
              <a:t> – </a:t>
            </a:r>
            <a:r>
              <a:rPr lang="ru-RU" altLang="ru-RU" sz="1600" b="1" noProof="0" dirty="0" smtClean="0">
                <a:latin typeface="Arial Narrow" panose="020B0606020202030204" pitchFamily="34" charset="0"/>
              </a:rPr>
              <a:t>100,0 тыс. </a:t>
            </a:r>
            <a:r>
              <a:rPr lang="ru-RU" altLang="ru-RU" sz="1600" noProof="0" dirty="0" smtClean="0">
                <a:latin typeface="Arial Narrow" panose="020B0606020202030204" pitchFamily="34" charset="0"/>
              </a:rPr>
              <a:t>«уникальных» субъектов МСП</a:t>
            </a:r>
          </a:p>
          <a:p>
            <a:pPr marL="285750" indent="-285750" algn="just">
              <a:spcAft>
                <a:spcPts val="400"/>
              </a:spcAft>
              <a:buFont typeface="Wingdings" panose="05000000000000000000" pitchFamily="2" charset="2"/>
              <a:buChar char="§"/>
              <a:defRPr/>
            </a:pPr>
            <a:r>
              <a:rPr lang="ru-RU" altLang="ru-RU" sz="1600" b="1" dirty="0" smtClean="0">
                <a:latin typeface="Arial Narrow" panose="020B0606020202030204" pitchFamily="34" charset="0"/>
              </a:rPr>
              <a:t>Факт за 5 месяцев </a:t>
            </a:r>
            <a:r>
              <a:rPr lang="ru-RU" altLang="ru-RU" sz="1600" b="1" dirty="0">
                <a:latin typeface="Arial Narrow" panose="020B0606020202030204" pitchFamily="34" charset="0"/>
              </a:rPr>
              <a:t>2017</a:t>
            </a:r>
            <a:r>
              <a:rPr lang="ru-RU" altLang="ru-RU" sz="1600" dirty="0">
                <a:latin typeface="Arial Narrow" panose="020B0606020202030204" pitchFamily="34" charset="0"/>
              </a:rPr>
              <a:t> года </a:t>
            </a:r>
            <a:r>
              <a:rPr lang="ru-RU" altLang="ru-RU" sz="1600" dirty="0" smtClean="0">
                <a:latin typeface="Arial Narrow" panose="020B0606020202030204" pitchFamily="34" charset="0"/>
              </a:rPr>
              <a:t>– </a:t>
            </a:r>
            <a:r>
              <a:rPr lang="ru-RU" altLang="ru-RU" sz="1600" b="1" dirty="0" smtClean="0">
                <a:latin typeface="Arial Narrow" panose="020B0606020202030204" pitchFamily="34" charset="0"/>
              </a:rPr>
              <a:t>43,9</a:t>
            </a:r>
            <a:r>
              <a:rPr lang="ru-RU" altLang="ru-RU" sz="1600" dirty="0" smtClean="0">
                <a:latin typeface="Arial Narrow" panose="020B0606020202030204" pitchFamily="34" charset="0"/>
              </a:rPr>
              <a:t> </a:t>
            </a:r>
            <a:r>
              <a:rPr lang="ru-RU" altLang="ru-RU" sz="1600" b="1" dirty="0" smtClean="0">
                <a:latin typeface="Arial Narrow" panose="020B0606020202030204" pitchFamily="34" charset="0"/>
              </a:rPr>
              <a:t>тыс</a:t>
            </a:r>
            <a:r>
              <a:rPr lang="ru-RU" altLang="ru-RU" sz="1600" b="1" dirty="0">
                <a:latin typeface="Arial Narrow" panose="020B0606020202030204" pitchFamily="34" charset="0"/>
              </a:rPr>
              <a:t>.</a:t>
            </a:r>
            <a:r>
              <a:rPr lang="ru-RU" altLang="ru-RU" sz="1600" dirty="0">
                <a:latin typeface="Arial Narrow" panose="020B0606020202030204" pitchFamily="34" charset="0"/>
              </a:rPr>
              <a:t> «уникальных» субъектов </a:t>
            </a:r>
            <a:r>
              <a:rPr lang="ru-RU" altLang="ru-RU" sz="1600" dirty="0" smtClean="0">
                <a:latin typeface="Arial Narrow" panose="020B0606020202030204" pitchFamily="34" charset="0"/>
              </a:rPr>
              <a:t>МСП. </a:t>
            </a:r>
          </a:p>
          <a:p>
            <a:pPr marL="285750" indent="-285750" algn="just">
              <a:spcAft>
                <a:spcPts val="400"/>
              </a:spcAft>
              <a:buFont typeface="Wingdings" panose="05000000000000000000" pitchFamily="2" charset="2"/>
              <a:buChar char="§"/>
              <a:defRPr/>
            </a:pPr>
            <a:r>
              <a:rPr lang="ru-RU" altLang="ru-RU" sz="1600" dirty="0" smtClean="0">
                <a:latin typeface="Arial Narrow" panose="020B0606020202030204" pitchFamily="34" charset="0"/>
              </a:rPr>
              <a:t>Через МФЦ за регистрацией в Бизнес-навигаторе МСП с 16 марта 2017 по 13 июня 2017 года обратились </a:t>
            </a:r>
            <a:r>
              <a:rPr lang="ru-RU" altLang="ru-RU" sz="1600" b="1" dirty="0" smtClean="0">
                <a:latin typeface="Arial Narrow" panose="020B0606020202030204" pitchFamily="34" charset="0"/>
              </a:rPr>
              <a:t>23,9 тыс.</a:t>
            </a:r>
            <a:r>
              <a:rPr lang="ru-RU" altLang="ru-RU" sz="1600" dirty="0" smtClean="0">
                <a:latin typeface="Arial Narrow" panose="020B0606020202030204" pitchFamily="34" charset="0"/>
              </a:rPr>
              <a:t> субъектов МСП, из которых 11,2 тысяч активировало учетные записи (46,9%) </a:t>
            </a:r>
            <a:endParaRPr lang="ru-RU" altLang="ru-RU" sz="1600" noProof="0" dirty="0" smtClean="0">
              <a:latin typeface="Arial Narrow" panose="020B0606020202030204" pitchFamily="34" charset="0"/>
            </a:endParaRPr>
          </a:p>
        </p:txBody>
      </p:sp>
      <p:sp>
        <p:nvSpPr>
          <p:cNvPr id="30" name="Прямоугольник 29"/>
          <p:cNvSpPr/>
          <p:nvPr/>
        </p:nvSpPr>
        <p:spPr>
          <a:xfrm>
            <a:off x="211306" y="1421747"/>
            <a:ext cx="6042844" cy="369332"/>
          </a:xfrm>
          <a:prstGeom prst="rect">
            <a:avLst/>
          </a:prstGeom>
        </p:spPr>
        <p:txBody>
          <a:bodyPr wrap="square">
            <a:spAutoFit/>
          </a:bodyPr>
          <a:lstStyle/>
          <a:p>
            <a:r>
              <a:rPr lang="ru-RU" b="1" dirty="0" smtClean="0">
                <a:solidFill>
                  <a:schemeClr val="accent1">
                    <a:lumMod val="50000"/>
                  </a:schemeClr>
                </a:solidFill>
                <a:latin typeface="Arial Narrow" panose="020B0606020202030204" pitchFamily="34" charset="0"/>
              </a:rPr>
              <a:t>Число услуг, предоставляемых Корпорацией МСП:</a:t>
            </a:r>
            <a:endParaRPr lang="ru-RU" b="1" dirty="0">
              <a:solidFill>
                <a:schemeClr val="accent1">
                  <a:lumMod val="50000"/>
                </a:schemeClr>
              </a:solidFill>
              <a:latin typeface="Arial Narrow" panose="020B0606020202030204" pitchFamily="34" charset="0"/>
            </a:endParaRPr>
          </a:p>
        </p:txBody>
      </p:sp>
      <p:sp>
        <p:nvSpPr>
          <p:cNvPr id="31" name="Прямоугольник 30"/>
          <p:cNvSpPr/>
          <p:nvPr/>
        </p:nvSpPr>
        <p:spPr>
          <a:xfrm>
            <a:off x="204133" y="3193817"/>
            <a:ext cx="6306348" cy="646331"/>
          </a:xfrm>
          <a:prstGeom prst="rect">
            <a:avLst/>
          </a:prstGeom>
        </p:spPr>
        <p:txBody>
          <a:bodyPr wrap="square">
            <a:spAutoFit/>
          </a:bodyPr>
          <a:lstStyle/>
          <a:p>
            <a:r>
              <a:rPr lang="ru-RU" b="1" dirty="0" smtClean="0">
                <a:solidFill>
                  <a:schemeClr val="accent1">
                    <a:lumMod val="50000"/>
                  </a:schemeClr>
                </a:solidFill>
                <a:latin typeface="Arial Narrow" panose="020B0606020202030204" pitchFamily="34" charset="0"/>
              </a:rPr>
              <a:t>Число обращений субъектов МСП за услугами Корпорации </a:t>
            </a:r>
            <a:br>
              <a:rPr lang="ru-RU" b="1" dirty="0" smtClean="0">
                <a:solidFill>
                  <a:schemeClr val="accent1">
                    <a:lumMod val="50000"/>
                  </a:schemeClr>
                </a:solidFill>
                <a:latin typeface="Arial Narrow" panose="020B0606020202030204" pitchFamily="34" charset="0"/>
              </a:rPr>
            </a:br>
            <a:r>
              <a:rPr lang="ru-RU" b="1" dirty="0" smtClean="0">
                <a:solidFill>
                  <a:schemeClr val="accent1">
                    <a:lumMod val="50000"/>
                  </a:schemeClr>
                </a:solidFill>
                <a:latin typeface="Arial Narrow" panose="020B0606020202030204" pitchFamily="34" charset="0"/>
              </a:rPr>
              <a:t>в МФЦ и в электронной форме (через Единый портал </a:t>
            </a:r>
            <a:r>
              <a:rPr lang="ru-RU" b="1" dirty="0" err="1" smtClean="0">
                <a:solidFill>
                  <a:schemeClr val="accent1">
                    <a:lumMod val="50000"/>
                  </a:schemeClr>
                </a:solidFill>
                <a:latin typeface="Arial Narrow" panose="020B0606020202030204" pitchFamily="34" charset="0"/>
              </a:rPr>
              <a:t>госуслуг</a:t>
            </a:r>
            <a:r>
              <a:rPr lang="ru-RU" b="1" dirty="0" smtClean="0">
                <a:solidFill>
                  <a:schemeClr val="accent1">
                    <a:lumMod val="50000"/>
                  </a:schemeClr>
                </a:solidFill>
                <a:latin typeface="Arial Narrow" panose="020B0606020202030204" pitchFamily="34" charset="0"/>
              </a:rPr>
              <a:t>):</a:t>
            </a:r>
            <a:endParaRPr lang="ru-RU" b="1" dirty="0">
              <a:solidFill>
                <a:schemeClr val="accent1">
                  <a:lumMod val="50000"/>
                </a:schemeClr>
              </a:solidFill>
              <a:latin typeface="Arial Narrow" panose="020B0606020202030204" pitchFamily="34" charset="0"/>
            </a:endParaRPr>
          </a:p>
        </p:txBody>
      </p:sp>
      <p:cxnSp>
        <p:nvCxnSpPr>
          <p:cNvPr id="32" name="Прямая соединительная линия 31"/>
          <p:cNvCxnSpPr/>
          <p:nvPr/>
        </p:nvCxnSpPr>
        <p:spPr>
          <a:xfrm>
            <a:off x="273763" y="3834982"/>
            <a:ext cx="59803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264794" y="1820678"/>
            <a:ext cx="59803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341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Рисунок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6" name="TextBox 5"/>
          <p:cNvSpPr txBox="1"/>
          <p:nvPr/>
        </p:nvSpPr>
        <p:spPr>
          <a:xfrm>
            <a:off x="3887064" y="-59849"/>
            <a:ext cx="8431652" cy="915716"/>
          </a:xfrm>
          <a:prstGeom prst="rect">
            <a:avLst/>
          </a:prstGeom>
          <a:noFill/>
        </p:spPr>
        <p:txBody>
          <a:bodyPr wrap="square" lIns="59057" tIns="29528" rIns="0" bIns="29528" rtlCol="0" anchor="ctr">
            <a:noAutofit/>
          </a:bodyPr>
          <a:lstStyle/>
          <a:p>
            <a:r>
              <a:rPr lang="ru-RU" altLang="ru-RU" sz="2000" b="1" dirty="0" smtClean="0">
                <a:solidFill>
                  <a:schemeClr val="accent5">
                    <a:lumMod val="75000"/>
                  </a:schemeClr>
                </a:solidFill>
                <a:latin typeface="Arial Narrow" panose="020B0606020202030204" pitchFamily="34" charset="0"/>
                <a:ea typeface="Tahoma" pitchFamily="34" charset="0"/>
                <a:cs typeface="Tahoma" pitchFamily="34" charset="0"/>
              </a:rPr>
              <a:t>Инвестиционный лифт: консолидация мер поддержки</a:t>
            </a:r>
            <a:br>
              <a:rPr lang="ru-RU" altLang="ru-RU" sz="2000" b="1" dirty="0" smtClean="0">
                <a:solidFill>
                  <a:schemeClr val="accent5">
                    <a:lumMod val="75000"/>
                  </a:schemeClr>
                </a:solidFill>
                <a:latin typeface="Arial Narrow" panose="020B0606020202030204" pitchFamily="34" charset="0"/>
                <a:ea typeface="Tahoma" pitchFamily="34" charset="0"/>
                <a:cs typeface="Tahoma" pitchFamily="34" charset="0"/>
              </a:rPr>
            </a:br>
            <a:r>
              <a:rPr lang="ru-RU" altLang="ru-RU" sz="2000" b="1" dirty="0" smtClean="0">
                <a:solidFill>
                  <a:schemeClr val="accent5">
                    <a:lumMod val="75000"/>
                  </a:schemeClr>
                </a:solidFill>
                <a:latin typeface="Arial Narrow" panose="020B0606020202030204" pitchFamily="34" charset="0"/>
                <a:ea typeface="Tahoma" pitchFamily="34" charset="0"/>
                <a:cs typeface="Tahoma" pitchFamily="34" charset="0"/>
              </a:rPr>
              <a:t> субъектам МСП, оказываемых институтами развития</a:t>
            </a:r>
            <a:endParaRPr lang="ru-RU" altLang="ru-RU" sz="2000" dirty="0">
              <a:solidFill>
                <a:schemeClr val="accent5">
                  <a:lumMod val="75000"/>
                </a:schemeClr>
              </a:solidFill>
              <a:latin typeface="Arial Narrow" panose="020B0606020202030204" pitchFamily="34" charset="0"/>
              <a:ea typeface="Tahoma" pitchFamily="34" charset="0"/>
              <a:cs typeface="Tahoma" pitchFamily="34" charset="0"/>
            </a:endParaRPr>
          </a:p>
        </p:txBody>
      </p:sp>
      <p:sp>
        <p:nvSpPr>
          <p:cNvPr id="57" name="Скругленный прямоугольник 56"/>
          <p:cNvSpPr/>
          <p:nvPr/>
        </p:nvSpPr>
        <p:spPr>
          <a:xfrm>
            <a:off x="300848" y="3999764"/>
            <a:ext cx="2076949" cy="1428821"/>
          </a:xfrm>
          <a:prstGeom prst="roundRect">
            <a:avLst>
              <a:gd name="adj" fmla="val 4144"/>
            </a:avLst>
          </a:prstGeom>
          <a:solidFill>
            <a:schemeClr val="accent1">
              <a:lumMod val="60000"/>
              <a:lumOff val="40000"/>
            </a:schemeClr>
          </a:solidFill>
          <a:ln w="25400" cap="flat" cmpd="sng" algn="ctr">
            <a:noFill/>
            <a:prstDash val="solid"/>
          </a:ln>
          <a:effectLst/>
        </p:spPr>
        <p:txBody>
          <a:bodyPr lIns="864000" rIns="72000" rtlCol="0" anchor="ctr"/>
          <a:lstStyle/>
          <a:p>
            <a:pPr defTabSz="914373" fontAlgn="auto">
              <a:spcBef>
                <a:spcPts val="0"/>
              </a:spcBef>
              <a:spcAft>
                <a:spcPts val="0"/>
              </a:spcAft>
            </a:pPr>
            <a:r>
              <a:rPr lang="ru-RU" sz="1200" b="1" kern="0" dirty="0" smtClean="0">
                <a:latin typeface="Arial Narrow" panose="020B0606020202030204" pitchFamily="34" charset="0"/>
              </a:rPr>
              <a:t>Параметры финансирования                           </a:t>
            </a:r>
            <a:endParaRPr lang="ru-RU" sz="1200" b="1" kern="0" dirty="0">
              <a:latin typeface="Arial Narrow" panose="020B0606020202030204" pitchFamily="34" charset="0"/>
            </a:endParaRPr>
          </a:p>
        </p:txBody>
      </p:sp>
      <p:grpSp>
        <p:nvGrpSpPr>
          <p:cNvPr id="58" name="Группа 57"/>
          <p:cNvGrpSpPr/>
          <p:nvPr/>
        </p:nvGrpSpPr>
        <p:grpSpPr>
          <a:xfrm>
            <a:off x="432074" y="4442578"/>
            <a:ext cx="390533" cy="446393"/>
            <a:chOff x="504944" y="4355696"/>
            <a:chExt cx="499365" cy="563436"/>
          </a:xfrm>
        </p:grpSpPr>
        <p:pic>
          <p:nvPicPr>
            <p:cNvPr id="59" name="Рисунок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4944" y="4355696"/>
              <a:ext cx="360820" cy="360820"/>
            </a:xfrm>
            <a:prstGeom prst="rect">
              <a:avLst/>
            </a:prstGeom>
          </p:spPr>
        </p:pic>
        <p:grpSp>
          <p:nvGrpSpPr>
            <p:cNvPr id="60" name="Group 629"/>
            <p:cNvGrpSpPr/>
            <p:nvPr/>
          </p:nvGrpSpPr>
          <p:grpSpPr>
            <a:xfrm>
              <a:off x="657808" y="4451532"/>
              <a:ext cx="346501" cy="467600"/>
              <a:chOff x="8731241" y="4262438"/>
              <a:chExt cx="458788" cy="619125"/>
            </a:xfrm>
            <a:solidFill>
              <a:schemeClr val="tx1"/>
            </a:solidFill>
          </p:grpSpPr>
          <p:sp>
            <p:nvSpPr>
              <p:cNvPr id="61" name="Freeform 857"/>
              <p:cNvSpPr>
                <a:spLocks noEditPoints="1"/>
              </p:cNvSpPr>
              <p:nvPr/>
            </p:nvSpPr>
            <p:spPr bwMode="auto">
              <a:xfrm>
                <a:off x="8731241" y="4262438"/>
                <a:ext cx="458788" cy="619125"/>
              </a:xfrm>
              <a:custGeom>
                <a:avLst/>
                <a:gdLst>
                  <a:gd name="T0" fmla="*/ 90 w 157"/>
                  <a:gd name="T1" fmla="*/ 212 h 212"/>
                  <a:gd name="T2" fmla="*/ 18 w 157"/>
                  <a:gd name="T3" fmla="*/ 212 h 212"/>
                  <a:gd name="T4" fmla="*/ 0 w 157"/>
                  <a:gd name="T5" fmla="*/ 194 h 212"/>
                  <a:gd name="T6" fmla="*/ 0 w 157"/>
                  <a:gd name="T7" fmla="*/ 17 h 212"/>
                  <a:gd name="T8" fmla="*/ 18 w 157"/>
                  <a:gd name="T9" fmla="*/ 0 h 212"/>
                  <a:gd name="T10" fmla="*/ 140 w 157"/>
                  <a:gd name="T11" fmla="*/ 0 h 212"/>
                  <a:gd name="T12" fmla="*/ 157 w 157"/>
                  <a:gd name="T13" fmla="*/ 17 h 212"/>
                  <a:gd name="T14" fmla="*/ 157 w 157"/>
                  <a:gd name="T15" fmla="*/ 145 h 212"/>
                  <a:gd name="T16" fmla="*/ 90 w 157"/>
                  <a:gd name="T17" fmla="*/ 212 h 212"/>
                  <a:gd name="T18" fmla="*/ 18 w 157"/>
                  <a:gd name="T19" fmla="*/ 12 h 212"/>
                  <a:gd name="T20" fmla="*/ 12 w 157"/>
                  <a:gd name="T21" fmla="*/ 17 h 212"/>
                  <a:gd name="T22" fmla="*/ 12 w 157"/>
                  <a:gd name="T23" fmla="*/ 194 h 212"/>
                  <a:gd name="T24" fmla="*/ 18 w 157"/>
                  <a:gd name="T25" fmla="*/ 200 h 212"/>
                  <a:gd name="T26" fmla="*/ 85 w 157"/>
                  <a:gd name="T27" fmla="*/ 200 h 212"/>
                  <a:gd name="T28" fmla="*/ 145 w 157"/>
                  <a:gd name="T29" fmla="*/ 140 h 212"/>
                  <a:gd name="T30" fmla="*/ 145 w 157"/>
                  <a:gd name="T31" fmla="*/ 17 h 212"/>
                  <a:gd name="T32" fmla="*/ 140 w 157"/>
                  <a:gd name="T33" fmla="*/ 12 h 212"/>
                  <a:gd name="T34" fmla="*/ 18 w 157"/>
                  <a:gd name="T35" fmla="*/ 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212">
                    <a:moveTo>
                      <a:pt x="90" y="212"/>
                    </a:moveTo>
                    <a:cubicBezTo>
                      <a:pt x="18" y="212"/>
                      <a:pt x="18" y="212"/>
                      <a:pt x="18" y="212"/>
                    </a:cubicBezTo>
                    <a:cubicBezTo>
                      <a:pt x="8" y="212"/>
                      <a:pt x="0" y="204"/>
                      <a:pt x="0" y="194"/>
                    </a:cubicBezTo>
                    <a:cubicBezTo>
                      <a:pt x="0" y="17"/>
                      <a:pt x="0" y="17"/>
                      <a:pt x="0" y="17"/>
                    </a:cubicBezTo>
                    <a:cubicBezTo>
                      <a:pt x="0" y="8"/>
                      <a:pt x="8" y="0"/>
                      <a:pt x="18" y="0"/>
                    </a:cubicBezTo>
                    <a:cubicBezTo>
                      <a:pt x="140" y="0"/>
                      <a:pt x="140" y="0"/>
                      <a:pt x="140" y="0"/>
                    </a:cubicBezTo>
                    <a:cubicBezTo>
                      <a:pt x="149" y="0"/>
                      <a:pt x="157" y="8"/>
                      <a:pt x="157" y="17"/>
                    </a:cubicBezTo>
                    <a:cubicBezTo>
                      <a:pt x="157" y="145"/>
                      <a:pt x="157" y="145"/>
                      <a:pt x="157" y="145"/>
                    </a:cubicBezTo>
                    <a:lnTo>
                      <a:pt x="90" y="212"/>
                    </a:lnTo>
                    <a:close/>
                    <a:moveTo>
                      <a:pt x="18" y="12"/>
                    </a:moveTo>
                    <a:cubicBezTo>
                      <a:pt x="15" y="12"/>
                      <a:pt x="12" y="14"/>
                      <a:pt x="12" y="17"/>
                    </a:cubicBezTo>
                    <a:cubicBezTo>
                      <a:pt x="12" y="194"/>
                      <a:pt x="12" y="194"/>
                      <a:pt x="12" y="194"/>
                    </a:cubicBezTo>
                    <a:cubicBezTo>
                      <a:pt x="12" y="197"/>
                      <a:pt x="15" y="200"/>
                      <a:pt x="18" y="200"/>
                    </a:cubicBezTo>
                    <a:cubicBezTo>
                      <a:pt x="85" y="200"/>
                      <a:pt x="85" y="200"/>
                      <a:pt x="85" y="200"/>
                    </a:cubicBezTo>
                    <a:cubicBezTo>
                      <a:pt x="145" y="140"/>
                      <a:pt x="145" y="140"/>
                      <a:pt x="145" y="140"/>
                    </a:cubicBezTo>
                    <a:cubicBezTo>
                      <a:pt x="145" y="17"/>
                      <a:pt x="145" y="17"/>
                      <a:pt x="145" y="17"/>
                    </a:cubicBezTo>
                    <a:cubicBezTo>
                      <a:pt x="145" y="14"/>
                      <a:pt x="143" y="12"/>
                      <a:pt x="140" y="12"/>
                    </a:cubicBezTo>
                    <a:lnTo>
                      <a:pt x="1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62" name="Freeform 858"/>
              <p:cNvSpPr>
                <a:spLocks/>
              </p:cNvSpPr>
              <p:nvPr/>
            </p:nvSpPr>
            <p:spPr bwMode="auto">
              <a:xfrm>
                <a:off x="8970963" y="4659313"/>
                <a:ext cx="201613" cy="204788"/>
              </a:xfrm>
              <a:custGeom>
                <a:avLst/>
                <a:gdLst>
                  <a:gd name="T0" fmla="*/ 12 w 69"/>
                  <a:gd name="T1" fmla="*/ 70 h 70"/>
                  <a:gd name="T2" fmla="*/ 0 w 69"/>
                  <a:gd name="T3" fmla="*/ 70 h 70"/>
                  <a:gd name="T4" fmla="*/ 0 w 69"/>
                  <a:gd name="T5" fmla="*/ 18 h 70"/>
                  <a:gd name="T6" fmla="*/ 18 w 69"/>
                  <a:gd name="T7" fmla="*/ 0 h 70"/>
                  <a:gd name="T8" fmla="*/ 69 w 69"/>
                  <a:gd name="T9" fmla="*/ 0 h 70"/>
                  <a:gd name="T10" fmla="*/ 69 w 69"/>
                  <a:gd name="T11" fmla="*/ 12 h 70"/>
                  <a:gd name="T12" fmla="*/ 18 w 69"/>
                  <a:gd name="T13" fmla="*/ 12 h 70"/>
                  <a:gd name="T14" fmla="*/ 12 w 69"/>
                  <a:gd name="T15" fmla="*/ 18 h 70"/>
                  <a:gd name="T16" fmla="*/ 12 w 6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70">
                    <a:moveTo>
                      <a:pt x="12" y="70"/>
                    </a:moveTo>
                    <a:cubicBezTo>
                      <a:pt x="0" y="70"/>
                      <a:pt x="0" y="70"/>
                      <a:pt x="0" y="70"/>
                    </a:cubicBezTo>
                    <a:cubicBezTo>
                      <a:pt x="0" y="18"/>
                      <a:pt x="0" y="18"/>
                      <a:pt x="0" y="18"/>
                    </a:cubicBezTo>
                    <a:cubicBezTo>
                      <a:pt x="0" y="8"/>
                      <a:pt x="8" y="0"/>
                      <a:pt x="18" y="0"/>
                    </a:cubicBezTo>
                    <a:cubicBezTo>
                      <a:pt x="69" y="0"/>
                      <a:pt x="69" y="0"/>
                      <a:pt x="69" y="0"/>
                    </a:cubicBezTo>
                    <a:cubicBezTo>
                      <a:pt x="69" y="12"/>
                      <a:pt x="69" y="12"/>
                      <a:pt x="69" y="12"/>
                    </a:cubicBezTo>
                    <a:cubicBezTo>
                      <a:pt x="18" y="12"/>
                      <a:pt x="18" y="12"/>
                      <a:pt x="18" y="12"/>
                    </a:cubicBezTo>
                    <a:cubicBezTo>
                      <a:pt x="14" y="12"/>
                      <a:pt x="12" y="15"/>
                      <a:pt x="12" y="18"/>
                    </a:cubicBezTo>
                    <a:lnTo>
                      <a:pt x="1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grpSp>
      <p:pic>
        <p:nvPicPr>
          <p:cNvPr id="63" name="Изображение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7361" y="1073829"/>
            <a:ext cx="981883" cy="272924"/>
          </a:xfrm>
          <a:prstGeom prst="rect">
            <a:avLst/>
          </a:prstGeom>
        </p:spPr>
      </p:pic>
      <p:pic>
        <p:nvPicPr>
          <p:cNvPr id="65" name="Рисунок 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5898" y="1015339"/>
            <a:ext cx="1898729" cy="385414"/>
          </a:xfrm>
          <a:prstGeom prst="rect">
            <a:avLst/>
          </a:prstGeom>
        </p:spPr>
      </p:pic>
      <p:sp>
        <p:nvSpPr>
          <p:cNvPr id="69" name="Скругленный прямоугольник 68"/>
          <p:cNvSpPr/>
          <p:nvPr/>
        </p:nvSpPr>
        <p:spPr>
          <a:xfrm>
            <a:off x="299038" y="2447876"/>
            <a:ext cx="2081657" cy="1442178"/>
          </a:xfrm>
          <a:prstGeom prst="roundRect">
            <a:avLst>
              <a:gd name="adj" fmla="val 4144"/>
            </a:avLst>
          </a:prstGeom>
          <a:solidFill>
            <a:schemeClr val="accent1">
              <a:lumMod val="60000"/>
              <a:lumOff val="40000"/>
            </a:schemeClr>
          </a:solidFill>
          <a:ln w="25400" cap="flat" cmpd="sng" algn="ctr">
            <a:noFill/>
            <a:prstDash val="solid"/>
          </a:ln>
          <a:effectLst/>
        </p:spPr>
        <p:txBody>
          <a:bodyPr lIns="864000" rIns="72000" rtlCol="0" anchor="ctr"/>
          <a:lstStyle/>
          <a:p>
            <a:pPr defTabSz="914373" fontAlgn="auto">
              <a:spcBef>
                <a:spcPts val="0"/>
              </a:spcBef>
              <a:spcAft>
                <a:spcPts val="0"/>
              </a:spcAft>
            </a:pPr>
            <a:r>
              <a:rPr lang="ru-RU" sz="1200" b="1" kern="0" dirty="0" smtClean="0">
                <a:latin typeface="Arial Narrow" panose="020B0606020202030204" pitchFamily="34" charset="0"/>
              </a:rPr>
              <a:t>Ключевые </a:t>
            </a:r>
            <a:br>
              <a:rPr lang="ru-RU" sz="1200" b="1" kern="0" dirty="0" smtClean="0">
                <a:latin typeface="Arial Narrow" panose="020B0606020202030204" pitchFamily="34" charset="0"/>
              </a:rPr>
            </a:br>
            <a:r>
              <a:rPr lang="ru-RU" sz="1200" b="1" kern="0" dirty="0" smtClean="0">
                <a:latin typeface="Arial Narrow" panose="020B0606020202030204" pitchFamily="34" charset="0"/>
              </a:rPr>
              <a:t>требования </a:t>
            </a:r>
            <a:br>
              <a:rPr lang="ru-RU" sz="1200" b="1" kern="0" dirty="0" smtClean="0">
                <a:latin typeface="Arial Narrow" panose="020B0606020202030204" pitchFamily="34" charset="0"/>
              </a:rPr>
            </a:br>
            <a:r>
              <a:rPr lang="ru-RU" sz="1200" b="1" kern="0" dirty="0" smtClean="0">
                <a:latin typeface="Arial Narrow" panose="020B0606020202030204" pitchFamily="34" charset="0"/>
              </a:rPr>
              <a:t>к проектам</a:t>
            </a:r>
            <a:endParaRPr lang="ru-RU" sz="1200" kern="0" dirty="0">
              <a:latin typeface="Arial Narrow" panose="020B0606020202030204" pitchFamily="34" charset="0"/>
            </a:endParaRPr>
          </a:p>
        </p:txBody>
      </p:sp>
      <p:pic>
        <p:nvPicPr>
          <p:cNvPr id="70" name="Рисунок 6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1186" y="2985844"/>
            <a:ext cx="485200" cy="485200"/>
          </a:xfrm>
          <a:prstGeom prst="rect">
            <a:avLst/>
          </a:prstGeom>
        </p:spPr>
      </p:pic>
      <p:sp>
        <p:nvSpPr>
          <p:cNvPr id="71" name="Скругленный прямоугольник 70"/>
          <p:cNvSpPr/>
          <p:nvPr/>
        </p:nvSpPr>
        <p:spPr>
          <a:xfrm>
            <a:off x="297951" y="1683465"/>
            <a:ext cx="2082744" cy="698242"/>
          </a:xfrm>
          <a:prstGeom prst="roundRect">
            <a:avLst>
              <a:gd name="adj" fmla="val 4144"/>
            </a:avLst>
          </a:prstGeom>
          <a:solidFill>
            <a:schemeClr val="accent1">
              <a:lumMod val="60000"/>
              <a:lumOff val="40000"/>
            </a:schemeClr>
          </a:solidFill>
          <a:ln w="25400" cap="flat" cmpd="sng" algn="ctr">
            <a:noFill/>
            <a:prstDash val="solid"/>
          </a:ln>
          <a:effectLst/>
        </p:spPr>
        <p:txBody>
          <a:bodyPr lIns="864000" rIns="72000" rtlCol="0" anchor="ctr"/>
          <a:lstStyle/>
          <a:p>
            <a:pPr defTabSz="914373" fontAlgn="auto">
              <a:spcBef>
                <a:spcPts val="0"/>
              </a:spcBef>
              <a:spcAft>
                <a:spcPts val="0"/>
              </a:spcAft>
            </a:pPr>
            <a:r>
              <a:rPr lang="ru-RU" sz="1200" b="1" kern="0" dirty="0" smtClean="0">
                <a:latin typeface="Arial Narrow" panose="020B0606020202030204" pitchFamily="34" charset="0"/>
              </a:rPr>
              <a:t>Возможная роль участников</a:t>
            </a:r>
            <a:endParaRPr lang="ru-RU" sz="1200" kern="0" dirty="0">
              <a:latin typeface="Arial Narrow" panose="020B0606020202030204" pitchFamily="34" charset="0"/>
            </a:endParaRPr>
          </a:p>
        </p:txBody>
      </p:sp>
      <p:grpSp>
        <p:nvGrpSpPr>
          <p:cNvPr id="7" name="Группа 6"/>
          <p:cNvGrpSpPr/>
          <p:nvPr/>
        </p:nvGrpSpPr>
        <p:grpSpPr>
          <a:xfrm>
            <a:off x="492100" y="1825271"/>
            <a:ext cx="520522" cy="458283"/>
            <a:chOff x="313839" y="1649215"/>
            <a:chExt cx="520522" cy="458283"/>
          </a:xfrm>
        </p:grpSpPr>
        <p:sp>
          <p:nvSpPr>
            <p:cNvPr id="73" name="Овал 72"/>
            <p:cNvSpPr/>
            <p:nvPr/>
          </p:nvSpPr>
          <p:spPr>
            <a:xfrm>
              <a:off x="427368" y="1737517"/>
              <a:ext cx="182489" cy="18248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74" name="Овал 73"/>
            <p:cNvSpPr/>
            <p:nvPr/>
          </p:nvSpPr>
          <p:spPr>
            <a:xfrm>
              <a:off x="630993" y="1878531"/>
              <a:ext cx="182489" cy="18248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75" name="Овал 74"/>
            <p:cNvSpPr/>
            <p:nvPr/>
          </p:nvSpPr>
          <p:spPr>
            <a:xfrm>
              <a:off x="651872" y="1649215"/>
              <a:ext cx="182489" cy="18248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76" name="Стрелка вниз 75"/>
            <p:cNvSpPr/>
            <p:nvPr/>
          </p:nvSpPr>
          <p:spPr>
            <a:xfrm rot="16200000">
              <a:off x="373704" y="1886190"/>
              <a:ext cx="161443" cy="28117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p>
          </p:txBody>
        </p:sp>
      </p:grpSp>
      <p:graphicFrame>
        <p:nvGraphicFramePr>
          <p:cNvPr id="5" name="Таблица 4"/>
          <p:cNvGraphicFramePr>
            <a:graphicFrameLocks noGrp="1"/>
          </p:cNvGraphicFramePr>
          <p:nvPr>
            <p:extLst/>
          </p:nvPr>
        </p:nvGraphicFramePr>
        <p:xfrm>
          <a:off x="297951" y="6433447"/>
          <a:ext cx="12020764" cy="2071134"/>
        </p:xfrm>
        <a:graphic>
          <a:graphicData uri="http://schemas.openxmlformats.org/drawingml/2006/table">
            <a:tbl>
              <a:tblPr>
                <a:tableStyleId>{5C22544A-7EE6-4342-B048-85BDC9FD1C3A}</a:tableStyleId>
              </a:tblPr>
              <a:tblGrid>
                <a:gridCol w="280640">
                  <a:extLst>
                    <a:ext uri="{9D8B030D-6E8A-4147-A177-3AD203B41FA5}">
                      <a16:colId xmlns:a16="http://schemas.microsoft.com/office/drawing/2014/main" val="1257486032"/>
                    </a:ext>
                  </a:extLst>
                </a:gridCol>
                <a:gridCol w="8524312">
                  <a:extLst>
                    <a:ext uri="{9D8B030D-6E8A-4147-A177-3AD203B41FA5}">
                      <a16:colId xmlns:a16="http://schemas.microsoft.com/office/drawing/2014/main" val="1229927789"/>
                    </a:ext>
                  </a:extLst>
                </a:gridCol>
                <a:gridCol w="1993187">
                  <a:extLst>
                    <a:ext uri="{9D8B030D-6E8A-4147-A177-3AD203B41FA5}">
                      <a16:colId xmlns:a16="http://schemas.microsoft.com/office/drawing/2014/main" val="475062311"/>
                    </a:ext>
                  </a:extLst>
                </a:gridCol>
                <a:gridCol w="1222625">
                  <a:extLst>
                    <a:ext uri="{9D8B030D-6E8A-4147-A177-3AD203B41FA5}">
                      <a16:colId xmlns:a16="http://schemas.microsoft.com/office/drawing/2014/main" val="1000927343"/>
                    </a:ext>
                  </a:extLst>
                </a:gridCol>
              </a:tblGrid>
              <a:tr h="343836">
                <a:tc>
                  <a:txBody>
                    <a:bodyPr/>
                    <a:lstStyle/>
                    <a:p>
                      <a:pPr algn="ctr" fontAlgn="ctr"/>
                      <a:r>
                        <a:rPr lang="ru-RU" sz="1100" b="1" u="none" strike="noStrike" dirty="0" smtClean="0">
                          <a:solidFill>
                            <a:schemeClr val="bg1"/>
                          </a:solidFill>
                          <a:effectLst/>
                          <a:latin typeface="Arial Narrow" panose="020B0606020202030204" pitchFamily="34" charset="0"/>
                        </a:rPr>
                        <a:t>№</a:t>
                      </a:r>
                      <a:r>
                        <a:rPr lang="ru-RU" sz="1100" b="1" u="none" strike="noStrike" dirty="0" smtClean="0">
                          <a:solidFill>
                            <a:schemeClr val="tx1"/>
                          </a:solidFill>
                          <a:effectLst/>
                          <a:latin typeface="Arial Narrow" panose="020B0606020202030204" pitchFamily="34" charset="0"/>
                        </a:rPr>
                        <a:t>                                    </a:t>
                      </a:r>
                      <a:endParaRPr lang="en-US" sz="1100" b="1" i="0" u="none" strike="noStrike" dirty="0">
                        <a:solidFill>
                          <a:schemeClr val="tx1"/>
                        </a:solidFill>
                        <a:effectLst/>
                        <a:latin typeface="Arial Narrow" panose="020B0606020202030204" pitchFamily="34" charset="0"/>
                      </a:endParaRPr>
                    </a:p>
                  </a:txBody>
                  <a:tcPr marL="36000" marR="36000" marT="18000" marB="18000" anchor="ctr">
                    <a:solidFill>
                      <a:schemeClr val="accent1">
                        <a:lumMod val="50000"/>
                      </a:schemeClr>
                    </a:solidFill>
                  </a:tcPr>
                </a:tc>
                <a:tc>
                  <a:txBody>
                    <a:bodyPr/>
                    <a:lstStyle/>
                    <a:p>
                      <a:pPr algn="ctr" fontAlgn="ctr"/>
                      <a:r>
                        <a:rPr lang="ru-RU" sz="1200" b="1" u="none" strike="noStrike" smtClean="0">
                          <a:solidFill>
                            <a:schemeClr val="bg1"/>
                          </a:solidFill>
                          <a:effectLst/>
                          <a:latin typeface="Arial Narrow" panose="020B0606020202030204" pitchFamily="34" charset="0"/>
                        </a:rPr>
                        <a:t>Примеры проектов </a:t>
                      </a:r>
                      <a:r>
                        <a:rPr lang="ru-RU" sz="1200" b="1" u="none" strike="noStrike" dirty="0" smtClean="0">
                          <a:solidFill>
                            <a:schemeClr val="bg1"/>
                          </a:solidFill>
                          <a:effectLst/>
                          <a:latin typeface="Arial Narrow" panose="020B0606020202030204" pitchFamily="34" charset="0"/>
                        </a:rPr>
                        <a:t>на стадии рассмотрения</a:t>
                      </a:r>
                      <a:endParaRPr lang="ru-RU" sz="1200" b="1" i="0" u="none" strike="noStrike" dirty="0">
                        <a:solidFill>
                          <a:schemeClr val="bg1"/>
                        </a:solidFill>
                        <a:effectLst/>
                        <a:latin typeface="Arial Narrow" panose="020B0606020202030204" pitchFamily="34" charset="0"/>
                      </a:endParaRPr>
                    </a:p>
                  </a:txBody>
                  <a:tcPr marL="36000" marR="36000" marT="18000" marB="18000" anchor="ctr">
                    <a:solidFill>
                      <a:schemeClr val="accent1">
                        <a:lumMod val="50000"/>
                      </a:schemeClr>
                    </a:solidFill>
                  </a:tcPr>
                </a:tc>
                <a:tc>
                  <a:txBody>
                    <a:bodyPr/>
                    <a:lstStyle/>
                    <a:p>
                      <a:pPr algn="ctr" fontAlgn="ctr"/>
                      <a:r>
                        <a:rPr lang="ru-RU" sz="1200" b="1" u="none" strike="noStrike" dirty="0">
                          <a:solidFill>
                            <a:schemeClr val="bg1"/>
                          </a:solidFill>
                          <a:effectLst/>
                          <a:latin typeface="Arial Narrow" panose="020B0606020202030204" pitchFamily="34" charset="0"/>
                        </a:rPr>
                        <a:t>Отрасль</a:t>
                      </a:r>
                      <a:endParaRPr lang="ru-RU" sz="1200" b="1" i="0" u="none" strike="noStrike" dirty="0">
                        <a:solidFill>
                          <a:schemeClr val="bg1"/>
                        </a:solidFill>
                        <a:effectLst/>
                        <a:latin typeface="Arial Narrow" panose="020B0606020202030204" pitchFamily="34" charset="0"/>
                      </a:endParaRPr>
                    </a:p>
                  </a:txBody>
                  <a:tcPr marL="36000" marR="36000" marT="18000" marB="18000" anchor="ctr">
                    <a:solidFill>
                      <a:schemeClr val="accent1">
                        <a:lumMod val="50000"/>
                      </a:schemeClr>
                    </a:solidFill>
                  </a:tcPr>
                </a:tc>
                <a:tc>
                  <a:txBody>
                    <a:bodyPr/>
                    <a:lstStyle/>
                    <a:p>
                      <a:pPr algn="ctr" fontAlgn="ctr"/>
                      <a:r>
                        <a:rPr lang="ru-RU" sz="1200" b="1" u="none" strike="noStrike" dirty="0">
                          <a:solidFill>
                            <a:schemeClr val="bg1"/>
                          </a:solidFill>
                          <a:effectLst/>
                          <a:latin typeface="Arial Narrow" panose="020B0606020202030204" pitchFamily="34" charset="0"/>
                        </a:rPr>
                        <a:t>Бюджет, млн руб.</a:t>
                      </a:r>
                      <a:endParaRPr lang="ru-RU" sz="1200" b="1" i="0" u="none" strike="noStrike" dirty="0">
                        <a:solidFill>
                          <a:schemeClr val="bg1"/>
                        </a:solidFill>
                        <a:effectLst/>
                        <a:latin typeface="Arial Narrow" panose="020B0606020202030204" pitchFamily="34" charset="0"/>
                      </a:endParaRPr>
                    </a:p>
                  </a:txBody>
                  <a:tcPr marL="36000" marR="36000" marT="18000" marB="18000" anchor="ctr">
                    <a:solidFill>
                      <a:schemeClr val="accent1">
                        <a:lumMod val="50000"/>
                      </a:schemeClr>
                    </a:solidFill>
                  </a:tcPr>
                </a:tc>
                <a:extLst>
                  <a:ext uri="{0D108BD9-81ED-4DB2-BD59-A6C34878D82A}">
                    <a16:rowId xmlns:a16="http://schemas.microsoft.com/office/drawing/2014/main" val="11945469"/>
                  </a:ext>
                </a:extLst>
              </a:tr>
              <a:tr h="307926">
                <a:tc>
                  <a:txBody>
                    <a:bodyPr/>
                    <a:lstStyle/>
                    <a:p>
                      <a:pPr algn="ctr" fontAlgn="ctr"/>
                      <a:r>
                        <a:rPr lang="ru-RU" sz="1200" b="0" i="0" u="none" strike="noStrike" dirty="0" smtClean="0">
                          <a:solidFill>
                            <a:schemeClr val="tx1"/>
                          </a:solidFill>
                          <a:effectLst/>
                          <a:latin typeface="Arial Narrow" panose="020B0606020202030204" pitchFamily="34" charset="0"/>
                        </a:rPr>
                        <a:t>1</a:t>
                      </a:r>
                      <a:endParaRPr lang="ru-RU" sz="1200" b="0"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l" fontAlgn="ctr"/>
                      <a:r>
                        <a:rPr lang="ru-RU" sz="1200" b="1" i="0" u="none" strike="noStrike" dirty="0" smtClean="0">
                          <a:solidFill>
                            <a:schemeClr val="tx1"/>
                          </a:solidFill>
                          <a:effectLst/>
                          <a:latin typeface="Arial Narrow" panose="020B0606020202030204" pitchFamily="34" charset="0"/>
                        </a:rPr>
                        <a:t>Производство комплектов</a:t>
                      </a:r>
                      <a:r>
                        <a:rPr lang="ru-RU" sz="1200" b="1" i="0" u="none" strike="noStrike" baseline="0" dirty="0" smtClean="0">
                          <a:solidFill>
                            <a:schemeClr val="tx1"/>
                          </a:solidFill>
                          <a:effectLst/>
                          <a:latin typeface="Arial Narrow" panose="020B0606020202030204" pitchFamily="34" charset="0"/>
                        </a:rPr>
                        <a:t> зданий и сооружений жилого и промышленного назначения на основе конструкционного строительного материала – панели </a:t>
                      </a:r>
                      <a:r>
                        <a:rPr lang="en-US" sz="1200" b="1" i="0" u="none" strike="noStrike" baseline="0" dirty="0" smtClean="0">
                          <a:solidFill>
                            <a:schemeClr val="tx1"/>
                          </a:solidFill>
                          <a:effectLst/>
                          <a:latin typeface="Arial Narrow" panose="020B0606020202030204" pitchFamily="34" charset="0"/>
                        </a:rPr>
                        <a:t>CLT</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200" b="1" i="0" u="none" strike="noStrike" dirty="0" smtClean="0">
                          <a:solidFill>
                            <a:schemeClr val="tx1"/>
                          </a:solidFill>
                          <a:effectLst/>
                          <a:latin typeface="Arial Narrow" panose="020B0606020202030204" pitchFamily="34" charset="0"/>
                        </a:rPr>
                        <a:t>Лесная</a:t>
                      </a:r>
                      <a:r>
                        <a:rPr lang="ru-RU" sz="1200" b="1" i="0" u="none" strike="noStrike" baseline="0" dirty="0" smtClean="0">
                          <a:solidFill>
                            <a:schemeClr val="tx1"/>
                          </a:solidFill>
                          <a:effectLst/>
                          <a:latin typeface="Arial Narrow" panose="020B0606020202030204" pitchFamily="34" charset="0"/>
                        </a:rPr>
                        <a:t> промышленность</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600" b="1" u="none" strike="noStrike" dirty="0" smtClean="0">
                          <a:solidFill>
                            <a:schemeClr val="tx1"/>
                          </a:solidFill>
                          <a:effectLst/>
                          <a:latin typeface="Arial Narrow" panose="020B0606020202030204" pitchFamily="34" charset="0"/>
                        </a:rPr>
                        <a:t>2 525</a:t>
                      </a:r>
                      <a:endParaRPr lang="ru-RU" sz="1600" b="1" i="0" u="none" strike="noStrike" dirty="0">
                        <a:solidFill>
                          <a:schemeClr val="tx1"/>
                        </a:solidFill>
                        <a:effectLst/>
                        <a:latin typeface="Arial Narrow" panose="020B0606020202030204" pitchFamily="34" charset="0"/>
                      </a:endParaRPr>
                    </a:p>
                  </a:txBody>
                  <a:tcPr marL="36000" marR="36000" marT="18000" marB="18000" anchor="ctr">
                    <a:noFill/>
                  </a:tcPr>
                </a:tc>
                <a:extLst>
                  <a:ext uri="{0D108BD9-81ED-4DB2-BD59-A6C34878D82A}">
                    <a16:rowId xmlns:a16="http://schemas.microsoft.com/office/drawing/2014/main" val="246682246"/>
                  </a:ext>
                </a:extLst>
              </a:tr>
              <a:tr h="307926">
                <a:tc>
                  <a:txBody>
                    <a:bodyPr/>
                    <a:lstStyle/>
                    <a:p>
                      <a:pPr algn="ctr" fontAlgn="ctr"/>
                      <a:r>
                        <a:rPr lang="ru-RU" sz="1200" b="0" i="0" u="none" strike="noStrike" dirty="0" smtClean="0">
                          <a:solidFill>
                            <a:schemeClr val="tx1"/>
                          </a:solidFill>
                          <a:effectLst/>
                          <a:latin typeface="Arial Narrow" panose="020B0606020202030204" pitchFamily="34" charset="0"/>
                        </a:rPr>
                        <a:t>2</a:t>
                      </a:r>
                      <a:endParaRPr lang="ru-RU" sz="1200" b="0"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l" fontAlgn="ctr"/>
                      <a:r>
                        <a:rPr lang="ru-RU" sz="1200" b="1" u="none" strike="noStrike" dirty="0" smtClean="0">
                          <a:solidFill>
                            <a:schemeClr val="tx1"/>
                          </a:solidFill>
                          <a:effectLst/>
                          <a:latin typeface="Arial Narrow" panose="020B0606020202030204" pitchFamily="34" charset="0"/>
                        </a:rPr>
                        <a:t>Организация производства и радиохимического выделения активной фармацевтической субстанции стронция-82</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200" b="1" u="none" strike="noStrike" dirty="0">
                          <a:solidFill>
                            <a:schemeClr val="tx1"/>
                          </a:solidFill>
                          <a:effectLst/>
                          <a:latin typeface="Arial Narrow" panose="020B0606020202030204" pitchFamily="34" charset="0"/>
                        </a:rPr>
                        <a:t>Фармацевтика </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600" b="1" u="none" strike="noStrike" dirty="0" smtClean="0">
                          <a:solidFill>
                            <a:schemeClr val="tx1"/>
                          </a:solidFill>
                          <a:effectLst/>
                          <a:latin typeface="Arial Narrow" panose="020B0606020202030204" pitchFamily="34" charset="0"/>
                        </a:rPr>
                        <a:t>3 277</a:t>
                      </a:r>
                      <a:endParaRPr lang="ru-RU" sz="1600" b="1" i="0" u="none" strike="noStrike" dirty="0">
                        <a:solidFill>
                          <a:schemeClr val="tx1"/>
                        </a:solidFill>
                        <a:effectLst/>
                        <a:latin typeface="Arial Narrow" panose="020B0606020202030204" pitchFamily="34" charset="0"/>
                      </a:endParaRPr>
                    </a:p>
                  </a:txBody>
                  <a:tcPr marL="36000" marR="36000" marT="18000" marB="18000" anchor="ctr">
                    <a:noFill/>
                  </a:tcPr>
                </a:tc>
                <a:extLst>
                  <a:ext uri="{0D108BD9-81ED-4DB2-BD59-A6C34878D82A}">
                    <a16:rowId xmlns:a16="http://schemas.microsoft.com/office/drawing/2014/main" val="10002"/>
                  </a:ext>
                </a:extLst>
              </a:tr>
              <a:tr h="307926">
                <a:tc>
                  <a:txBody>
                    <a:bodyPr/>
                    <a:lstStyle/>
                    <a:p>
                      <a:pPr algn="ctr" fontAlgn="ctr"/>
                      <a:r>
                        <a:rPr lang="ru-RU" sz="1200" b="0" i="0" u="none" strike="noStrike" dirty="0" smtClean="0">
                          <a:solidFill>
                            <a:schemeClr val="tx1"/>
                          </a:solidFill>
                          <a:effectLst/>
                          <a:latin typeface="Arial Narrow" panose="020B0606020202030204" pitchFamily="34" charset="0"/>
                        </a:rPr>
                        <a:t>3</a:t>
                      </a:r>
                      <a:endParaRPr lang="ru-RU" sz="1200" b="0"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l" fontAlgn="ctr"/>
                      <a:r>
                        <a:rPr lang="ru-RU" sz="1200" b="1" u="none" strike="noStrike" dirty="0">
                          <a:solidFill>
                            <a:schemeClr val="tx1"/>
                          </a:solidFill>
                          <a:effectLst/>
                          <a:latin typeface="Arial Narrow" panose="020B0606020202030204" pitchFamily="34" charset="0"/>
                        </a:rPr>
                        <a:t>Разработка </a:t>
                      </a:r>
                      <a:r>
                        <a:rPr lang="ru-RU" sz="1200" b="1" u="none" strike="noStrike" dirty="0" smtClean="0">
                          <a:solidFill>
                            <a:schemeClr val="tx1"/>
                          </a:solidFill>
                          <a:effectLst/>
                          <a:latin typeface="Arial Narrow" panose="020B0606020202030204" pitchFamily="34" charset="0"/>
                        </a:rPr>
                        <a:t>и производство телекоммуникационного</a:t>
                      </a:r>
                      <a:r>
                        <a:rPr lang="ru-RU" sz="1200" b="1" u="none" strike="noStrike" baseline="0" dirty="0" smtClean="0">
                          <a:solidFill>
                            <a:schemeClr val="tx1"/>
                          </a:solidFill>
                          <a:effectLst/>
                          <a:latin typeface="Arial Narrow" panose="020B0606020202030204" pitchFamily="34" charset="0"/>
                        </a:rPr>
                        <a:t> оборудования для организации мобильной связи на основе малых сот, включая базовые станции, сетевые контроллеры, системы управления</a:t>
                      </a:r>
                      <a:endParaRPr lang="ru-RU" sz="1200" b="1" u="none" strike="noStrike" dirty="0" smtClean="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200" b="1" u="none" strike="noStrike" dirty="0" smtClean="0">
                          <a:solidFill>
                            <a:schemeClr val="tx1"/>
                          </a:solidFill>
                          <a:effectLst/>
                          <a:latin typeface="Arial Narrow" panose="020B0606020202030204" pitchFamily="34" charset="0"/>
                        </a:rPr>
                        <a:t>Производство электронных и оптических изделий</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600" b="1" u="none" strike="noStrike" dirty="0" smtClean="0">
                          <a:solidFill>
                            <a:schemeClr val="tx1"/>
                          </a:solidFill>
                          <a:effectLst/>
                          <a:latin typeface="Arial Narrow" panose="020B0606020202030204" pitchFamily="34" charset="0"/>
                        </a:rPr>
                        <a:t>1 007</a:t>
                      </a:r>
                      <a:endParaRPr lang="ru-RU" sz="1600" b="1" i="0" u="none" strike="noStrike" dirty="0">
                        <a:solidFill>
                          <a:schemeClr val="tx1"/>
                        </a:solidFill>
                        <a:effectLst/>
                        <a:latin typeface="Arial Narrow" panose="020B0606020202030204" pitchFamily="34" charset="0"/>
                      </a:endParaRPr>
                    </a:p>
                  </a:txBody>
                  <a:tcPr marL="36000" marR="36000" marT="18000" marB="18000" anchor="ctr">
                    <a:noFill/>
                  </a:tcPr>
                </a:tc>
                <a:extLst>
                  <a:ext uri="{0D108BD9-81ED-4DB2-BD59-A6C34878D82A}">
                    <a16:rowId xmlns:a16="http://schemas.microsoft.com/office/drawing/2014/main" val="10003"/>
                  </a:ext>
                </a:extLst>
              </a:tr>
              <a:tr h="307926">
                <a:tc>
                  <a:txBody>
                    <a:bodyPr/>
                    <a:lstStyle/>
                    <a:p>
                      <a:pPr algn="ctr" fontAlgn="ctr"/>
                      <a:r>
                        <a:rPr lang="ru-RU" sz="1200" b="0" i="0" u="none" strike="noStrike" dirty="0" smtClean="0">
                          <a:solidFill>
                            <a:schemeClr val="tx1"/>
                          </a:solidFill>
                          <a:effectLst/>
                          <a:latin typeface="Arial Narrow" panose="020B0606020202030204" pitchFamily="34" charset="0"/>
                        </a:rPr>
                        <a:t>4</a:t>
                      </a:r>
                      <a:endParaRPr lang="ru-RU" sz="1200" b="0"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l" fontAlgn="ctr"/>
                      <a:r>
                        <a:rPr lang="ru-RU" sz="1200" b="1" i="0" u="none" strike="noStrike" dirty="0" smtClean="0">
                          <a:solidFill>
                            <a:schemeClr val="tx1"/>
                          </a:solidFill>
                          <a:effectLst/>
                          <a:latin typeface="Arial Narrow" panose="020B0606020202030204" pitchFamily="34" charset="0"/>
                        </a:rPr>
                        <a:t>Проектирование, строительство и эксплуатация завода по производству </a:t>
                      </a:r>
                      <a:r>
                        <a:rPr lang="ru-RU" sz="1200" b="1" i="0" u="none" strike="noStrike" dirty="0" err="1" smtClean="0">
                          <a:solidFill>
                            <a:schemeClr val="tx1"/>
                          </a:solidFill>
                          <a:effectLst/>
                          <a:latin typeface="Arial Narrow" panose="020B0606020202030204" pitchFamily="34" charset="0"/>
                        </a:rPr>
                        <a:t>диметилового</a:t>
                      </a:r>
                      <a:r>
                        <a:rPr lang="ru-RU" sz="1200" b="1" i="0" u="none" strike="noStrike" dirty="0" smtClean="0">
                          <a:solidFill>
                            <a:schemeClr val="tx1"/>
                          </a:solidFill>
                          <a:effectLst/>
                          <a:latin typeface="Arial Narrow" panose="020B0606020202030204" pitchFamily="34" charset="0"/>
                        </a:rPr>
                        <a:t> эфира высокой частоты</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200" b="1" u="none" strike="noStrike" dirty="0" smtClean="0">
                          <a:solidFill>
                            <a:schemeClr val="tx1"/>
                          </a:solidFill>
                          <a:effectLst/>
                          <a:latin typeface="Arial Narrow" panose="020B0606020202030204" pitchFamily="34" charset="0"/>
                        </a:rPr>
                        <a:t>Химическая промышленность </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600" b="1" u="none" strike="noStrike" dirty="0" smtClean="0">
                          <a:solidFill>
                            <a:schemeClr val="tx1"/>
                          </a:solidFill>
                          <a:effectLst/>
                          <a:latin typeface="Arial Narrow" panose="020B0606020202030204" pitchFamily="34" charset="0"/>
                        </a:rPr>
                        <a:t>700</a:t>
                      </a:r>
                      <a:endParaRPr lang="ru-RU" sz="1600" b="1" i="0" u="none" strike="noStrike" dirty="0">
                        <a:solidFill>
                          <a:schemeClr val="tx1"/>
                        </a:solidFill>
                        <a:effectLst/>
                        <a:latin typeface="Arial Narrow" panose="020B0606020202030204" pitchFamily="34" charset="0"/>
                      </a:endParaRPr>
                    </a:p>
                  </a:txBody>
                  <a:tcPr marL="36000" marR="36000" marT="18000" marB="18000" anchor="ctr">
                    <a:noFill/>
                  </a:tcPr>
                </a:tc>
                <a:extLst>
                  <a:ext uri="{0D108BD9-81ED-4DB2-BD59-A6C34878D82A}">
                    <a16:rowId xmlns:a16="http://schemas.microsoft.com/office/drawing/2014/main" val="1411857060"/>
                  </a:ext>
                </a:extLst>
              </a:tr>
              <a:tr h="307926">
                <a:tc>
                  <a:txBody>
                    <a:bodyPr/>
                    <a:lstStyle/>
                    <a:p>
                      <a:pPr algn="ctr" fontAlgn="ctr"/>
                      <a:r>
                        <a:rPr lang="ru-RU" sz="1200" b="0" i="0" u="none" strike="noStrike" dirty="0" smtClean="0">
                          <a:solidFill>
                            <a:schemeClr val="tx1"/>
                          </a:solidFill>
                          <a:effectLst/>
                          <a:latin typeface="Arial Narrow" panose="020B0606020202030204" pitchFamily="34" charset="0"/>
                        </a:rPr>
                        <a:t>5</a:t>
                      </a:r>
                      <a:endParaRPr lang="ru-RU" sz="1200" b="0"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l" fontAlgn="ctr"/>
                      <a:r>
                        <a:rPr lang="ru-RU" sz="1200" b="1" i="0" u="none" strike="noStrike" dirty="0" smtClean="0">
                          <a:solidFill>
                            <a:schemeClr val="tx1"/>
                          </a:solidFill>
                          <a:effectLst/>
                          <a:latin typeface="Arial Narrow" panose="020B0606020202030204" pitchFamily="34" charset="0"/>
                        </a:rPr>
                        <a:t>Техническое перевооружение производства токарных</a:t>
                      </a:r>
                      <a:r>
                        <a:rPr lang="ru-RU" sz="1200" b="1" i="0" u="none" strike="noStrike" baseline="0" dirty="0" smtClean="0">
                          <a:solidFill>
                            <a:schemeClr val="tx1"/>
                          </a:solidFill>
                          <a:effectLst/>
                          <a:latin typeface="Arial Narrow" panose="020B0606020202030204" pitchFamily="34" charset="0"/>
                        </a:rPr>
                        <a:t> и шлифовальных станков с ЧПУ</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200" b="1" u="none" strike="noStrike" dirty="0">
                          <a:solidFill>
                            <a:schemeClr val="tx1"/>
                          </a:solidFill>
                          <a:effectLst/>
                          <a:latin typeface="Arial Narrow" panose="020B0606020202030204" pitchFamily="34" charset="0"/>
                        </a:rPr>
                        <a:t>Машиностроение</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600" b="1" u="none" strike="noStrike" dirty="0" smtClean="0">
                          <a:solidFill>
                            <a:schemeClr val="tx1"/>
                          </a:solidFill>
                          <a:effectLst/>
                          <a:latin typeface="Arial Narrow" panose="020B0606020202030204" pitchFamily="34" charset="0"/>
                        </a:rPr>
                        <a:t>730</a:t>
                      </a:r>
                      <a:endParaRPr lang="ru-RU" sz="1600" b="1" i="0" u="none" strike="noStrike" dirty="0">
                        <a:solidFill>
                          <a:schemeClr val="tx1"/>
                        </a:solidFill>
                        <a:effectLst/>
                        <a:latin typeface="Arial Narrow" panose="020B0606020202030204" pitchFamily="34" charset="0"/>
                      </a:endParaRPr>
                    </a:p>
                  </a:txBody>
                  <a:tcPr marL="36000" marR="36000" marT="18000" marB="18000" anchor="ctr">
                    <a:noFill/>
                  </a:tcPr>
                </a:tc>
                <a:extLst>
                  <a:ext uri="{0D108BD9-81ED-4DB2-BD59-A6C34878D82A}">
                    <a16:rowId xmlns:a16="http://schemas.microsoft.com/office/drawing/2014/main" val="115989631"/>
                  </a:ext>
                </a:extLst>
              </a:tr>
            </a:tbl>
          </a:graphicData>
        </a:graphic>
      </p:graphicFrame>
      <p:sp>
        <p:nvSpPr>
          <p:cNvPr id="33" name="Прямоугольник 32"/>
          <p:cNvSpPr/>
          <p:nvPr/>
        </p:nvSpPr>
        <p:spPr>
          <a:xfrm>
            <a:off x="342219" y="5482335"/>
            <a:ext cx="2063624" cy="602199"/>
          </a:xfrm>
          <a:prstGeom prst="rect">
            <a:avLst/>
          </a:prstGeom>
        </p:spPr>
        <p:txBody>
          <a:bodyPr wrap="square" lIns="0" tIns="0" rIns="0" bIns="0" anchor="t">
            <a:noAutofit/>
          </a:bodyPr>
          <a:lstStyle/>
          <a:p>
            <a:pPr lvl="0" algn="ctr">
              <a:spcAft>
                <a:spcPts val="0"/>
              </a:spcAft>
            </a:pPr>
            <a:r>
              <a:rPr lang="ru-RU" sz="1100" dirty="0" smtClean="0">
                <a:ln cmpd="dbl">
                  <a:noFill/>
                </a:ln>
                <a:solidFill>
                  <a:schemeClr val="bg1"/>
                </a:solidFill>
                <a:latin typeface="Arial Narrow" panose="020B0606020202030204" pitchFamily="34" charset="0"/>
              </a:rPr>
              <a:t>:</a:t>
            </a:r>
            <a:endParaRPr lang="ru-RU" sz="1100" dirty="0">
              <a:ln cmpd="dbl">
                <a:noFill/>
              </a:ln>
              <a:solidFill>
                <a:schemeClr val="bg1"/>
              </a:solidFill>
              <a:latin typeface="Arial Narrow" panose="020B0606020202030204" pitchFamily="34" charset="0"/>
            </a:endParaRPr>
          </a:p>
        </p:txBody>
      </p:sp>
      <p:pic>
        <p:nvPicPr>
          <p:cNvPr id="28" name="Рисунок 27"/>
          <p:cNvPicPr>
            <a:picLocks noChangeAspect="1"/>
          </p:cNvPicPr>
          <p:nvPr/>
        </p:nvPicPr>
        <p:blipFill rotWithShape="1">
          <a:blip r:embed="rId7" cstate="print">
            <a:extLst>
              <a:ext uri="{28A0092B-C50C-407E-A947-70E740481C1C}">
                <a14:useLocalDpi xmlns:a14="http://schemas.microsoft.com/office/drawing/2010/main" val="0"/>
              </a:ext>
            </a:extLst>
          </a:blip>
          <a:srcRect t="13324" b="15160"/>
          <a:stretch/>
        </p:blipFill>
        <p:spPr>
          <a:xfrm>
            <a:off x="5557567" y="995930"/>
            <a:ext cx="1398036" cy="454820"/>
          </a:xfrm>
          <a:prstGeom prst="rect">
            <a:avLst/>
          </a:prstGeom>
        </p:spPr>
      </p:pic>
      <p:cxnSp>
        <p:nvCxnSpPr>
          <p:cNvPr id="37" name="Прямая соединительная линия 36"/>
          <p:cNvCxnSpPr/>
          <p:nvPr/>
        </p:nvCxnSpPr>
        <p:spPr>
          <a:xfrm>
            <a:off x="282290" y="1600621"/>
            <a:ext cx="120364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Прямоугольник 37"/>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13</a:t>
            </a:r>
            <a:endParaRPr lang="ru-RU" sz="1200" dirty="0">
              <a:latin typeface="Arial Narrow" panose="020B0606020202030204" pitchFamily="34" charset="0"/>
            </a:endParaRPr>
          </a:p>
        </p:txBody>
      </p:sp>
      <p:sp>
        <p:nvSpPr>
          <p:cNvPr id="2" name="Прямоугольник 1"/>
          <p:cNvSpPr/>
          <p:nvPr/>
        </p:nvSpPr>
        <p:spPr>
          <a:xfrm>
            <a:off x="292849" y="5635252"/>
            <a:ext cx="12010491" cy="707886"/>
          </a:xfrm>
          <a:prstGeom prst="rect">
            <a:avLst/>
          </a:prstGeom>
          <a:solidFill>
            <a:schemeClr val="accent1">
              <a:lumMod val="50000"/>
            </a:schemeClr>
          </a:solidFill>
        </p:spPr>
        <p:txBody>
          <a:bodyPr wrap="square">
            <a:spAutoFit/>
          </a:bodyPr>
          <a:lstStyle/>
          <a:p>
            <a:pPr lvl="0" algn="ctr">
              <a:spcAft>
                <a:spcPts val="0"/>
              </a:spcAft>
            </a:pPr>
            <a:r>
              <a:rPr lang="ru-RU" sz="2000" b="1" dirty="0">
                <a:ln cmpd="dbl">
                  <a:noFill/>
                </a:ln>
                <a:solidFill>
                  <a:schemeClr val="accent2"/>
                </a:solidFill>
                <a:latin typeface="Arial Narrow" panose="020B0606020202030204" pitchFamily="34" charset="0"/>
              </a:rPr>
              <a:t>В рамках </a:t>
            </a:r>
            <a:r>
              <a:rPr lang="ru-RU" sz="2000" b="1" dirty="0" smtClean="0">
                <a:ln cmpd="dbl">
                  <a:noFill/>
                </a:ln>
                <a:solidFill>
                  <a:schemeClr val="accent2"/>
                </a:solidFill>
                <a:latin typeface="Arial Narrow" panose="020B0606020202030204" pitchFamily="34" charset="0"/>
              </a:rPr>
              <a:t>Порядка </a:t>
            </a:r>
            <a:r>
              <a:rPr lang="ru-RU" sz="2000" b="1" dirty="0">
                <a:ln cmpd="dbl">
                  <a:noFill/>
                </a:ln>
                <a:solidFill>
                  <a:schemeClr val="accent2"/>
                </a:solidFill>
                <a:latin typeface="Arial Narrow" panose="020B0606020202030204" pitchFamily="34" charset="0"/>
              </a:rPr>
              <a:t>взаимодействия </a:t>
            </a:r>
            <a:r>
              <a:rPr lang="ru-RU" sz="2000" b="1" dirty="0" smtClean="0">
                <a:ln cmpd="dbl">
                  <a:noFill/>
                </a:ln>
                <a:solidFill>
                  <a:schemeClr val="accent2"/>
                </a:solidFill>
                <a:latin typeface="Arial Narrow" panose="020B0606020202030204" pitchFamily="34" charset="0"/>
              </a:rPr>
              <a:t>институтов развития </a:t>
            </a:r>
            <a:r>
              <a:rPr lang="ru-RU" sz="2000" b="1" dirty="0">
                <a:ln cmpd="dbl">
                  <a:noFill/>
                </a:ln>
                <a:solidFill>
                  <a:schemeClr val="accent2"/>
                </a:solidFill>
                <a:latin typeface="Arial Narrow" panose="020B0606020202030204" pitchFamily="34" charset="0"/>
              </a:rPr>
              <a:t>в 2016-2017 гг. </a:t>
            </a:r>
            <a:endParaRPr lang="ru-RU" sz="2000" b="1" dirty="0" smtClean="0">
              <a:ln cmpd="dbl">
                <a:noFill/>
              </a:ln>
              <a:solidFill>
                <a:schemeClr val="accent2"/>
              </a:solidFill>
              <a:latin typeface="Arial Narrow" panose="020B0606020202030204" pitchFamily="34" charset="0"/>
            </a:endParaRPr>
          </a:p>
          <a:p>
            <a:pPr lvl="0" algn="ctr">
              <a:spcAft>
                <a:spcPts val="0"/>
              </a:spcAft>
            </a:pPr>
            <a:r>
              <a:rPr lang="ru-RU" sz="2000" b="1" dirty="0" smtClean="0">
                <a:ln cmpd="dbl">
                  <a:noFill/>
                </a:ln>
                <a:solidFill>
                  <a:schemeClr val="accent2"/>
                </a:solidFill>
                <a:latin typeface="Arial Narrow" panose="020B0606020202030204" pitchFamily="34" charset="0"/>
              </a:rPr>
              <a:t>одобрено финансирование 6 проектов общим бюджетом 8,802 млрд рублей</a:t>
            </a:r>
            <a:endParaRPr lang="ru-RU" sz="2000" b="1" dirty="0">
              <a:solidFill>
                <a:schemeClr val="accent2"/>
              </a:solidFill>
            </a:endParaRPr>
          </a:p>
        </p:txBody>
      </p:sp>
      <p:cxnSp>
        <p:nvCxnSpPr>
          <p:cNvPr id="39" name="Прямая соединительная линия 38"/>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282290" y="5496510"/>
            <a:ext cx="120364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Таблица 3"/>
          <p:cNvGraphicFramePr>
            <a:graphicFrameLocks noGrp="1"/>
          </p:cNvGraphicFramePr>
          <p:nvPr>
            <p:extLst/>
          </p:nvPr>
        </p:nvGraphicFramePr>
        <p:xfrm>
          <a:off x="2377797" y="1773278"/>
          <a:ext cx="9925543" cy="3690720"/>
        </p:xfrm>
        <a:graphic>
          <a:graphicData uri="http://schemas.openxmlformats.org/drawingml/2006/table">
            <a:tbl>
              <a:tblPr firstRow="1" bandRow="1">
                <a:tableStyleId>{5C22544A-7EE6-4342-B048-85BDC9FD1C3A}</a:tableStyleId>
              </a:tblPr>
              <a:tblGrid>
                <a:gridCol w="2602201">
                  <a:extLst>
                    <a:ext uri="{9D8B030D-6E8A-4147-A177-3AD203B41FA5}">
                      <a16:colId xmlns:a16="http://schemas.microsoft.com/office/drawing/2014/main" val="20000"/>
                    </a:ext>
                  </a:extLst>
                </a:gridCol>
                <a:gridCol w="2437944">
                  <a:extLst>
                    <a:ext uri="{9D8B030D-6E8A-4147-A177-3AD203B41FA5}">
                      <a16:colId xmlns:a16="http://schemas.microsoft.com/office/drawing/2014/main" val="20001"/>
                    </a:ext>
                  </a:extLst>
                </a:gridCol>
                <a:gridCol w="2527442">
                  <a:extLst>
                    <a:ext uri="{9D8B030D-6E8A-4147-A177-3AD203B41FA5}">
                      <a16:colId xmlns:a16="http://schemas.microsoft.com/office/drawing/2014/main" val="20002"/>
                    </a:ext>
                  </a:extLst>
                </a:gridCol>
                <a:gridCol w="2357956">
                  <a:extLst>
                    <a:ext uri="{9D8B030D-6E8A-4147-A177-3AD203B41FA5}">
                      <a16:colId xmlns:a16="http://schemas.microsoft.com/office/drawing/2014/main" val="20003"/>
                    </a:ext>
                  </a:extLst>
                </a:gridCol>
              </a:tblGrid>
              <a:tr h="423032">
                <a:tc>
                  <a:txBody>
                    <a:bodyPr/>
                    <a:lstStyle/>
                    <a:p>
                      <a:pPr algn="ctr" rtl="0" fontAlgn="ctr"/>
                      <a:r>
                        <a:rPr lang="ru-RU" sz="1200" u="none" strike="noStrike" dirty="0">
                          <a:solidFill>
                            <a:schemeClr val="tx1"/>
                          </a:solidFill>
                          <a:effectLst/>
                          <a:latin typeface="Arial Narrow" panose="020B0606020202030204" pitchFamily="34" charset="0"/>
                        </a:rPr>
                        <a:t>Кредитное финансирование субъектов МСП</a:t>
                      </a:r>
                      <a:endParaRPr lang="ru-RU" sz="1200" b="1"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algn="ctr" rtl="0" fontAlgn="ctr"/>
                      <a:r>
                        <a:rPr lang="ru-RU" sz="1200" u="none" strike="noStrike" dirty="0">
                          <a:solidFill>
                            <a:schemeClr val="tx1"/>
                          </a:solidFill>
                          <a:effectLst/>
                          <a:latin typeface="Arial Narrow" panose="020B0606020202030204" pitchFamily="34" charset="0"/>
                        </a:rPr>
                        <a:t>Осуществление кредитно-гарантийной поддержки </a:t>
                      </a:r>
                      <a:endParaRPr lang="ru-RU" sz="1200" u="none" strike="noStrike" dirty="0" smtClean="0">
                        <a:solidFill>
                          <a:schemeClr val="tx1"/>
                        </a:solidFill>
                        <a:effectLst/>
                        <a:latin typeface="Arial Narrow" panose="020B0606020202030204" pitchFamily="34" charset="0"/>
                      </a:endParaRPr>
                    </a:p>
                    <a:p>
                      <a:pPr algn="ctr" rtl="0" fontAlgn="ctr"/>
                      <a:r>
                        <a:rPr lang="ru-RU" sz="1200" u="none" strike="noStrike" dirty="0" smtClean="0">
                          <a:solidFill>
                            <a:schemeClr val="tx1"/>
                          </a:solidFill>
                          <a:effectLst/>
                          <a:latin typeface="Arial Narrow" panose="020B0606020202030204" pitchFamily="34" charset="0"/>
                        </a:rPr>
                        <a:t>субъектов </a:t>
                      </a:r>
                      <a:r>
                        <a:rPr lang="ru-RU" sz="1200" u="none" strike="noStrike" dirty="0">
                          <a:solidFill>
                            <a:schemeClr val="tx1"/>
                          </a:solidFill>
                          <a:effectLst/>
                          <a:latin typeface="Arial Narrow" panose="020B0606020202030204" pitchFamily="34" charset="0"/>
                        </a:rPr>
                        <a:t>МСП</a:t>
                      </a:r>
                      <a:endParaRPr lang="ru-RU" sz="1200" b="1"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algn="ctr" rtl="0" fontAlgn="ctr"/>
                      <a:r>
                        <a:rPr lang="ru-RU" sz="1200" u="none" strike="noStrike" dirty="0">
                          <a:solidFill>
                            <a:schemeClr val="tx1"/>
                          </a:solidFill>
                          <a:effectLst/>
                          <a:latin typeface="Arial Narrow" panose="020B0606020202030204" pitchFamily="34" charset="0"/>
                        </a:rPr>
                        <a:t>Вхождение в капитал </a:t>
                      </a:r>
                      <a:endParaRPr lang="ru-RU" sz="1200" u="none" strike="noStrike" dirty="0" smtClean="0">
                        <a:solidFill>
                          <a:schemeClr val="tx1"/>
                        </a:solidFill>
                        <a:effectLst/>
                        <a:latin typeface="Arial Narrow" panose="020B0606020202030204" pitchFamily="34" charset="0"/>
                      </a:endParaRPr>
                    </a:p>
                    <a:p>
                      <a:pPr algn="ctr" rtl="0" fontAlgn="ctr"/>
                      <a:r>
                        <a:rPr lang="ru-RU" sz="1200" u="none" strike="noStrike" dirty="0" smtClean="0">
                          <a:solidFill>
                            <a:schemeClr val="tx1"/>
                          </a:solidFill>
                          <a:effectLst/>
                          <a:latin typeface="Arial Narrow" panose="020B0606020202030204" pitchFamily="34" charset="0"/>
                        </a:rPr>
                        <a:t>субъектов МСП / </a:t>
                      </a:r>
                      <a:r>
                        <a:rPr lang="ru-RU" sz="1200" u="none" strike="noStrike" dirty="0">
                          <a:solidFill>
                            <a:schemeClr val="tx1"/>
                          </a:solidFill>
                          <a:effectLst/>
                          <a:latin typeface="Arial Narrow" panose="020B0606020202030204" pitchFamily="34" charset="0"/>
                        </a:rPr>
                        <a:t>мезонинное финансирование</a:t>
                      </a:r>
                      <a:endParaRPr lang="ru-RU" sz="1200" b="1"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algn="ctr" rtl="0" fontAlgn="ctr"/>
                      <a:r>
                        <a:rPr lang="ru-RU" sz="1200" u="none" strike="noStrike" dirty="0">
                          <a:solidFill>
                            <a:schemeClr val="tx1"/>
                          </a:solidFill>
                          <a:effectLst/>
                          <a:latin typeface="Arial Narrow" panose="020B0606020202030204" pitchFamily="34" charset="0"/>
                        </a:rPr>
                        <a:t>Сопровождение и поддержка субъектов МСП с экспортным потенциалом</a:t>
                      </a:r>
                      <a:endParaRPr lang="ru-RU" sz="1200" b="1" i="0" u="none" strike="noStrike" dirty="0">
                        <a:solidFill>
                          <a:schemeClr val="tx1"/>
                        </a:solidFill>
                        <a:effectLst/>
                        <a:latin typeface="Arial Narrow" panose="020B0606020202030204" pitchFamily="34" charset="0"/>
                      </a:endParaRPr>
                    </a:p>
                  </a:txBody>
                  <a:tcPr marL="72000" marR="72000" marT="36000" marB="36000" anchor="ctr">
                    <a:noFill/>
                  </a:tcPr>
                </a:tc>
                <a:extLst>
                  <a:ext uri="{0D108BD9-81ED-4DB2-BD59-A6C34878D82A}">
                    <a16:rowId xmlns:a16="http://schemas.microsoft.com/office/drawing/2014/main" val="10000"/>
                  </a:ext>
                </a:extLst>
              </a:tr>
              <a:tr h="1416082">
                <a:tc>
                  <a:txBody>
                    <a:bodyPr/>
                    <a:lstStyle/>
                    <a:p>
                      <a:pPr marL="171450" indent="-171450" algn="just" fontAlgn="b">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Основной фокус - </a:t>
                      </a:r>
                      <a:r>
                        <a:rPr lang="ru-RU" sz="1200" b="0" i="0" u="none" strike="noStrike" dirty="0" err="1" smtClean="0">
                          <a:solidFill>
                            <a:schemeClr val="tx1"/>
                          </a:solidFill>
                          <a:effectLst/>
                          <a:latin typeface="Arial Narrow" panose="020B0606020202030204" pitchFamily="34" charset="0"/>
                        </a:rPr>
                        <a:t>импортозамещение</a:t>
                      </a:r>
                      <a:r>
                        <a:rPr lang="ru-RU" sz="1200" b="0" i="0" u="none" strike="noStrike" dirty="0" smtClean="0">
                          <a:solidFill>
                            <a:schemeClr val="tx1"/>
                          </a:solidFill>
                          <a:effectLst/>
                          <a:latin typeface="Arial Narrow" panose="020B0606020202030204" pitchFamily="34" charset="0"/>
                        </a:rPr>
                        <a:t>, высокотехнологичные компании. </a:t>
                      </a:r>
                    </a:p>
                    <a:p>
                      <a:pPr marL="171450" indent="-171450" algn="just" fontAlgn="b">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50% - </a:t>
                      </a:r>
                      <a:r>
                        <a:rPr lang="ru-RU" sz="1200" b="0" i="0" u="none" strike="noStrike" dirty="0" err="1" smtClean="0">
                          <a:solidFill>
                            <a:schemeClr val="tx1"/>
                          </a:solidFill>
                          <a:effectLst/>
                          <a:latin typeface="Arial Narrow" panose="020B0606020202030204" pitchFamily="34" charset="0"/>
                        </a:rPr>
                        <a:t>софинансирование</a:t>
                      </a:r>
                      <a:r>
                        <a:rPr lang="ru-RU" sz="1200" b="0" i="0" u="none" strike="noStrike" dirty="0" smtClean="0">
                          <a:solidFill>
                            <a:schemeClr val="tx1"/>
                          </a:solidFill>
                          <a:effectLst/>
                          <a:latin typeface="Arial Narrow" panose="020B0606020202030204" pitchFamily="34" charset="0"/>
                        </a:rPr>
                        <a:t> от заемщика (включая банковские кредиты).</a:t>
                      </a:r>
                    </a:p>
                    <a:p>
                      <a:pPr marL="171450" indent="-171450" algn="just" fontAlgn="b">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Не менее 15% средств предоставляет акционер.</a:t>
                      </a:r>
                    </a:p>
                    <a:p>
                      <a:pPr marL="171450" indent="-171450" algn="just" fontAlgn="b">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Обеспечение: гарантия, залог, поручительство.</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marL="171450" indent="-171450" algn="just" fontAlgn="b">
                        <a:buFont typeface="Wingdings" panose="05000000000000000000" pitchFamily="2" charset="2"/>
                        <a:buChar char="§"/>
                      </a:pPr>
                      <a:r>
                        <a:rPr lang="ru-RU" sz="1200" u="none" strike="noStrike" dirty="0">
                          <a:solidFill>
                            <a:schemeClr val="tx1"/>
                          </a:solidFill>
                          <a:effectLst/>
                          <a:latin typeface="Arial Narrow" panose="020B0606020202030204" pitchFamily="34" charset="0"/>
                        </a:rPr>
                        <a:t>Соответствие требованиям ст.4 Федерального закона №</a:t>
                      </a:r>
                      <a:r>
                        <a:rPr lang="ru-RU" sz="1200" u="none" strike="noStrike" dirty="0" smtClean="0">
                          <a:solidFill>
                            <a:schemeClr val="tx1"/>
                          </a:solidFill>
                          <a:effectLst/>
                          <a:latin typeface="Arial Narrow" panose="020B0606020202030204" pitchFamily="34" charset="0"/>
                        </a:rPr>
                        <a:t>209-ФЗ.</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Регистрация </a:t>
                      </a:r>
                      <a:r>
                        <a:rPr lang="ru-RU" sz="1200" u="none" strike="noStrike" dirty="0">
                          <a:solidFill>
                            <a:schemeClr val="tx1"/>
                          </a:solidFill>
                          <a:effectLst/>
                          <a:latin typeface="Arial Narrow" panose="020B0606020202030204" pitchFamily="34" charset="0"/>
                        </a:rPr>
                        <a:t>бизнеса на территории </a:t>
                      </a:r>
                      <a:r>
                        <a:rPr lang="ru-RU" sz="1200" u="none" strike="noStrike" dirty="0" smtClean="0">
                          <a:solidFill>
                            <a:schemeClr val="tx1"/>
                          </a:solidFill>
                          <a:effectLst/>
                          <a:latin typeface="Arial Narrow" panose="020B0606020202030204" pitchFamily="34" charset="0"/>
                        </a:rPr>
                        <a:t>РФ.</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Отсутствие </a:t>
                      </a:r>
                      <a:r>
                        <a:rPr lang="ru-RU" sz="1200" u="none" strike="noStrike" dirty="0">
                          <a:solidFill>
                            <a:schemeClr val="tx1"/>
                          </a:solidFill>
                          <a:effectLst/>
                          <a:latin typeface="Arial Narrow" panose="020B0606020202030204" pitchFamily="34" charset="0"/>
                        </a:rPr>
                        <a:t>отрицательной кредитной истории и отсутствие просроченной задолженности.</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marL="171450" indent="-171450" algn="just" fontAlgn="b">
                        <a:buFont typeface="Wingdings" panose="05000000000000000000" pitchFamily="2" charset="2"/>
                        <a:buChar char="§"/>
                      </a:pPr>
                      <a:r>
                        <a:rPr lang="ru-RU" sz="1200" u="none" strike="noStrike" dirty="0" err="1" smtClean="0">
                          <a:solidFill>
                            <a:schemeClr val="tx1"/>
                          </a:solidFill>
                          <a:effectLst/>
                          <a:latin typeface="Arial Narrow" panose="020B0606020202030204" pitchFamily="34" charset="0"/>
                        </a:rPr>
                        <a:t>Несырьевой</a:t>
                      </a:r>
                      <a:r>
                        <a:rPr lang="ru-RU" sz="1200" u="none" strike="noStrike" dirty="0" smtClean="0">
                          <a:solidFill>
                            <a:schemeClr val="tx1"/>
                          </a:solidFill>
                          <a:effectLst/>
                          <a:latin typeface="Arial Narrow" panose="020B0606020202030204" pitchFamily="34" charset="0"/>
                        </a:rPr>
                        <a:t> </a:t>
                      </a:r>
                      <a:r>
                        <a:rPr lang="ru-RU" sz="1200" u="none" strike="noStrike" dirty="0">
                          <a:solidFill>
                            <a:schemeClr val="tx1"/>
                          </a:solidFill>
                          <a:effectLst/>
                          <a:latin typeface="Arial Narrow" panose="020B0606020202030204" pitchFamily="34" charset="0"/>
                        </a:rPr>
                        <a:t>сектор </a:t>
                      </a:r>
                      <a:r>
                        <a:rPr lang="ru-RU" sz="1200" u="none" strike="noStrike" dirty="0" smtClean="0">
                          <a:solidFill>
                            <a:schemeClr val="tx1"/>
                          </a:solidFill>
                          <a:effectLst/>
                          <a:latin typeface="Arial Narrow" panose="020B0606020202030204" pitchFamily="34" charset="0"/>
                        </a:rPr>
                        <a:t>экономики.</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Наличие </a:t>
                      </a:r>
                      <a:r>
                        <a:rPr lang="ru-RU" sz="1200" u="none" strike="noStrike" dirty="0">
                          <a:solidFill>
                            <a:schemeClr val="tx1"/>
                          </a:solidFill>
                          <a:effectLst/>
                          <a:latin typeface="Arial Narrow" panose="020B0606020202030204" pitchFamily="34" charset="0"/>
                        </a:rPr>
                        <a:t>экспортной </a:t>
                      </a:r>
                      <a:r>
                        <a:rPr lang="ru-RU" sz="1200" u="none" strike="noStrike" dirty="0" smtClean="0">
                          <a:solidFill>
                            <a:schemeClr val="tx1"/>
                          </a:solidFill>
                          <a:effectLst/>
                          <a:latin typeface="Arial Narrow" panose="020B0606020202030204" pitchFamily="34" charset="0"/>
                        </a:rPr>
                        <a:t>выручки.</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Выручка </a:t>
                      </a:r>
                      <a:r>
                        <a:rPr lang="ru-RU" sz="1200" u="none" strike="noStrike" dirty="0">
                          <a:solidFill>
                            <a:schemeClr val="tx1"/>
                          </a:solidFill>
                          <a:effectLst/>
                          <a:latin typeface="Arial Narrow" panose="020B0606020202030204" pitchFamily="34" charset="0"/>
                        </a:rPr>
                        <a:t>компании от 0,5 до </a:t>
                      </a:r>
                      <a:r>
                        <a:rPr lang="ru-RU" sz="1200" u="none" strike="noStrike" dirty="0" smtClean="0">
                          <a:solidFill>
                            <a:schemeClr val="tx1"/>
                          </a:solidFill>
                          <a:effectLst/>
                          <a:latin typeface="Arial Narrow" panose="020B0606020202030204" pitchFamily="34" charset="0"/>
                        </a:rPr>
                        <a:t/>
                      </a:r>
                      <a:br>
                        <a:rPr lang="ru-RU" sz="1200" u="none" strike="noStrike" dirty="0" smtClean="0">
                          <a:solidFill>
                            <a:schemeClr val="tx1"/>
                          </a:solidFill>
                          <a:effectLst/>
                          <a:latin typeface="Arial Narrow" panose="020B0606020202030204" pitchFamily="34" charset="0"/>
                        </a:rPr>
                      </a:br>
                      <a:r>
                        <a:rPr lang="ru-RU" sz="1200" u="none" strike="noStrike" dirty="0" smtClean="0">
                          <a:solidFill>
                            <a:schemeClr val="tx1"/>
                          </a:solidFill>
                          <a:effectLst/>
                          <a:latin typeface="Arial Narrow" panose="020B0606020202030204" pitchFamily="34" charset="0"/>
                        </a:rPr>
                        <a:t>2 </a:t>
                      </a:r>
                      <a:r>
                        <a:rPr lang="ru-RU" sz="1200" u="none" strike="noStrike" dirty="0">
                          <a:solidFill>
                            <a:schemeClr val="tx1"/>
                          </a:solidFill>
                          <a:effectLst/>
                          <a:latin typeface="Arial Narrow" panose="020B0606020202030204" pitchFamily="34" charset="0"/>
                        </a:rPr>
                        <a:t>млрд </a:t>
                      </a:r>
                      <a:r>
                        <a:rPr lang="ru-RU" sz="1200" u="none" strike="noStrike" dirty="0" smtClean="0">
                          <a:solidFill>
                            <a:schemeClr val="tx1"/>
                          </a:solidFill>
                          <a:effectLst/>
                          <a:latin typeface="Arial Narrow" panose="020B0606020202030204" pitchFamily="34" charset="0"/>
                        </a:rPr>
                        <a:t>руб.</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Бюджет проекта от 500 млн до </a:t>
                      </a:r>
                      <a:br>
                        <a:rPr lang="ru-RU" sz="1200" u="none" strike="noStrike" dirty="0" smtClean="0">
                          <a:solidFill>
                            <a:schemeClr val="tx1"/>
                          </a:solidFill>
                          <a:effectLst/>
                          <a:latin typeface="Arial Narrow" panose="020B0606020202030204" pitchFamily="34" charset="0"/>
                        </a:rPr>
                      </a:br>
                      <a:r>
                        <a:rPr lang="ru-RU" sz="1200" u="none" strike="noStrike" dirty="0" smtClean="0">
                          <a:solidFill>
                            <a:schemeClr val="tx1"/>
                          </a:solidFill>
                          <a:effectLst/>
                          <a:latin typeface="Arial Narrow" panose="020B0606020202030204" pitchFamily="34" charset="0"/>
                        </a:rPr>
                        <a:t>20 млрд руб.</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Конечные бенефициары</a:t>
                      </a:r>
                      <a:r>
                        <a:rPr lang="ru-RU" sz="1200" u="none" strike="noStrike" baseline="0" dirty="0" smtClean="0">
                          <a:solidFill>
                            <a:schemeClr val="tx1"/>
                          </a:solidFill>
                          <a:effectLst/>
                          <a:latin typeface="Arial Narrow" panose="020B0606020202030204" pitchFamily="34" charset="0"/>
                        </a:rPr>
                        <a:t> </a:t>
                      </a:r>
                      <a:r>
                        <a:rPr lang="ru-RU" sz="1200" u="none" strike="noStrike" dirty="0" smtClean="0">
                          <a:solidFill>
                            <a:schemeClr val="tx1"/>
                          </a:solidFill>
                          <a:effectLst/>
                          <a:latin typeface="Arial Narrow" panose="020B0606020202030204" pitchFamily="34" charset="0"/>
                        </a:rPr>
                        <a:t>– резиденты РФ.</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marL="171450" indent="-171450" algn="just" fontAlgn="b">
                        <a:buFont typeface="Wingdings" panose="05000000000000000000" pitchFamily="2" charset="2"/>
                        <a:buChar char="§"/>
                      </a:pPr>
                      <a:r>
                        <a:rPr lang="ru-RU" sz="1200" u="none" strike="noStrike" dirty="0">
                          <a:solidFill>
                            <a:schemeClr val="tx1"/>
                          </a:solidFill>
                          <a:effectLst/>
                          <a:latin typeface="Arial Narrow" panose="020B0606020202030204" pitchFamily="34" charset="0"/>
                        </a:rPr>
                        <a:t>Ведение экспортной </a:t>
                      </a:r>
                      <a:r>
                        <a:rPr lang="ru-RU" sz="1200" u="none" strike="noStrike" dirty="0" smtClean="0">
                          <a:solidFill>
                            <a:schemeClr val="tx1"/>
                          </a:solidFill>
                          <a:effectLst/>
                          <a:latin typeface="Arial Narrow" panose="020B0606020202030204" pitchFamily="34" charset="0"/>
                        </a:rPr>
                        <a:t>деятельности.</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Поддержка </a:t>
                      </a:r>
                      <a:r>
                        <a:rPr lang="ru-RU" sz="1200" u="none" strike="noStrike" dirty="0">
                          <a:solidFill>
                            <a:schemeClr val="tx1"/>
                          </a:solidFill>
                          <a:effectLst/>
                          <a:latin typeface="Arial Narrow" panose="020B0606020202030204" pitchFamily="34" charset="0"/>
                        </a:rPr>
                        <a:t>только </a:t>
                      </a:r>
                      <a:r>
                        <a:rPr lang="ru-RU" sz="1200" u="none" strike="noStrike" dirty="0" err="1" smtClean="0">
                          <a:solidFill>
                            <a:schemeClr val="tx1"/>
                          </a:solidFill>
                          <a:effectLst/>
                          <a:latin typeface="Arial Narrow" panose="020B0606020202030204" pitchFamily="34" charset="0"/>
                        </a:rPr>
                        <a:t>несырьевого</a:t>
                      </a:r>
                      <a:r>
                        <a:rPr lang="ru-RU" sz="1200" u="none" strike="noStrike" baseline="0" dirty="0" smtClean="0">
                          <a:solidFill>
                            <a:schemeClr val="tx1"/>
                          </a:solidFill>
                          <a:effectLst/>
                          <a:latin typeface="Arial Narrow" panose="020B0606020202030204" pitchFamily="34" charset="0"/>
                        </a:rPr>
                        <a:t> </a:t>
                      </a:r>
                      <a:r>
                        <a:rPr lang="ru-RU" sz="1200" u="none" strike="noStrike" dirty="0" smtClean="0">
                          <a:solidFill>
                            <a:schemeClr val="tx1"/>
                          </a:solidFill>
                          <a:effectLst/>
                          <a:latin typeface="Arial Narrow" panose="020B0606020202030204" pitchFamily="34" charset="0"/>
                        </a:rPr>
                        <a:t>сектора.</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Доля российской составляющей в экспортном контракте – не менее 30%.</a:t>
                      </a:r>
                    </a:p>
                  </a:txBody>
                  <a:tcPr marL="72000" marR="72000" marT="36000" marB="36000" anchor="ctr">
                    <a:noFill/>
                  </a:tcPr>
                </a:tc>
                <a:extLst>
                  <a:ext uri="{0D108BD9-81ED-4DB2-BD59-A6C34878D82A}">
                    <a16:rowId xmlns:a16="http://schemas.microsoft.com/office/drawing/2014/main" val="10001"/>
                  </a:ext>
                </a:extLst>
              </a:tr>
              <a:tr h="1046292">
                <a:tc>
                  <a:txBody>
                    <a:bodyPr/>
                    <a:lstStyle/>
                    <a:p>
                      <a:pPr marL="171450" indent="-171450" algn="just" rtl="0" fontAlgn="ctr">
                        <a:buFont typeface="Wingdings" panose="05000000000000000000" pitchFamily="2" charset="2"/>
                        <a:buChar char="§"/>
                      </a:pPr>
                      <a:r>
                        <a:rPr lang="ru-RU" sz="1200" u="none" strike="noStrike" dirty="0">
                          <a:solidFill>
                            <a:schemeClr val="tx1"/>
                          </a:solidFill>
                          <a:effectLst/>
                          <a:latin typeface="Arial Narrow" panose="020B0606020202030204" pitchFamily="34" charset="0"/>
                        </a:rPr>
                        <a:t>Финансирование на проектной основе. </a:t>
                      </a:r>
                      <a:endParaRPr lang="ru-RU" sz="1200" u="none" strike="noStrike" dirty="0" smtClean="0">
                        <a:solidFill>
                          <a:schemeClr val="tx1"/>
                        </a:solidFill>
                        <a:effectLst/>
                        <a:latin typeface="Arial Narrow" panose="020B0606020202030204" pitchFamily="34" charset="0"/>
                      </a:endParaRPr>
                    </a:p>
                    <a:p>
                      <a:pPr marL="171450" indent="-171450" algn="just" rtl="0" fontAlgn="ctr">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Стоимость </a:t>
                      </a:r>
                      <a:r>
                        <a:rPr lang="ru-RU" sz="1200" u="none" strike="noStrike" dirty="0">
                          <a:solidFill>
                            <a:schemeClr val="tx1"/>
                          </a:solidFill>
                          <a:effectLst/>
                          <a:latin typeface="Arial Narrow" panose="020B0606020202030204" pitchFamily="34" charset="0"/>
                        </a:rPr>
                        <a:t>финансирования: </a:t>
                      </a:r>
                      <a:r>
                        <a:rPr lang="ru-RU" sz="1200" u="none" strike="noStrike" dirty="0" smtClean="0">
                          <a:solidFill>
                            <a:schemeClr val="tx1"/>
                          </a:solidFill>
                          <a:effectLst/>
                          <a:latin typeface="Arial Narrow" panose="020B0606020202030204" pitchFamily="34" charset="0"/>
                        </a:rPr>
                        <a:t>5</a:t>
                      </a:r>
                      <a:r>
                        <a:rPr lang="ru-RU" sz="1200" u="none" strike="noStrike" dirty="0">
                          <a:solidFill>
                            <a:schemeClr val="tx1"/>
                          </a:solidFill>
                          <a:effectLst/>
                          <a:latin typeface="Arial Narrow" panose="020B0606020202030204" pitchFamily="34" charset="0"/>
                        </a:rPr>
                        <a:t>% </a:t>
                      </a:r>
                      <a:r>
                        <a:rPr lang="ru-RU" sz="1200" u="none" strike="noStrike" dirty="0" smtClean="0">
                          <a:solidFill>
                            <a:schemeClr val="tx1"/>
                          </a:solidFill>
                          <a:effectLst/>
                          <a:latin typeface="Arial Narrow" panose="020B0606020202030204" pitchFamily="34" charset="0"/>
                        </a:rPr>
                        <a:t>годовых.</a:t>
                      </a:r>
                    </a:p>
                    <a:p>
                      <a:pPr marL="171450" indent="-171450" algn="just" rtl="0" fontAlgn="ctr">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Срок </a:t>
                      </a:r>
                      <a:r>
                        <a:rPr lang="ru-RU" sz="1200" u="none" strike="noStrike" dirty="0">
                          <a:solidFill>
                            <a:schemeClr val="tx1"/>
                          </a:solidFill>
                          <a:effectLst/>
                          <a:latin typeface="Arial Narrow" panose="020B0606020202030204" pitchFamily="34" charset="0"/>
                        </a:rPr>
                        <a:t>кредита: </a:t>
                      </a:r>
                      <a:r>
                        <a:rPr lang="ru-RU" sz="1200" u="none" strike="noStrike" dirty="0" smtClean="0">
                          <a:solidFill>
                            <a:schemeClr val="tx1"/>
                          </a:solidFill>
                          <a:effectLst/>
                          <a:latin typeface="Arial Narrow" panose="020B0606020202030204" pitchFamily="34" charset="0"/>
                        </a:rPr>
                        <a:t>5-7 </a:t>
                      </a:r>
                      <a:r>
                        <a:rPr lang="ru-RU" sz="1200" u="none" strike="noStrike" dirty="0">
                          <a:solidFill>
                            <a:schemeClr val="tx1"/>
                          </a:solidFill>
                          <a:effectLst/>
                          <a:latin typeface="Arial Narrow" panose="020B0606020202030204" pitchFamily="34" charset="0"/>
                        </a:rPr>
                        <a:t>лет. </a:t>
                      </a:r>
                      <a:endParaRPr lang="ru-RU" sz="1200" u="none" strike="noStrike" dirty="0" smtClean="0">
                        <a:solidFill>
                          <a:schemeClr val="tx1"/>
                        </a:solidFill>
                        <a:effectLst/>
                        <a:latin typeface="Arial Narrow" panose="020B0606020202030204" pitchFamily="34" charset="0"/>
                      </a:endParaRPr>
                    </a:p>
                    <a:p>
                      <a:pPr marL="171450" indent="-171450" algn="just" rtl="0" fontAlgn="ctr">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Объем </a:t>
                      </a:r>
                      <a:r>
                        <a:rPr lang="ru-RU" sz="1200" u="none" strike="noStrike" dirty="0">
                          <a:solidFill>
                            <a:schemeClr val="tx1"/>
                          </a:solidFill>
                          <a:effectLst/>
                          <a:latin typeface="Arial Narrow" panose="020B0606020202030204" pitchFamily="34" charset="0"/>
                        </a:rPr>
                        <a:t>финансирования: </a:t>
                      </a:r>
                      <a:r>
                        <a:rPr lang="ru-RU" sz="1200" u="none" strike="noStrike" dirty="0" smtClean="0">
                          <a:solidFill>
                            <a:schemeClr val="tx1"/>
                          </a:solidFill>
                          <a:effectLst/>
                          <a:latin typeface="Arial Narrow" panose="020B0606020202030204" pitchFamily="34" charset="0"/>
                        </a:rPr>
                        <a:t>до </a:t>
                      </a:r>
                      <a:br>
                        <a:rPr lang="ru-RU" sz="1200" u="none" strike="noStrike" dirty="0" smtClean="0">
                          <a:solidFill>
                            <a:schemeClr val="tx1"/>
                          </a:solidFill>
                          <a:effectLst/>
                          <a:latin typeface="Arial Narrow" panose="020B0606020202030204" pitchFamily="34" charset="0"/>
                        </a:rPr>
                      </a:br>
                      <a:r>
                        <a:rPr lang="ru-RU" sz="1200" u="none" strike="noStrike" dirty="0" smtClean="0">
                          <a:solidFill>
                            <a:schemeClr val="tx1"/>
                          </a:solidFill>
                          <a:effectLst/>
                          <a:latin typeface="Arial Narrow" panose="020B0606020202030204" pitchFamily="34" charset="0"/>
                        </a:rPr>
                        <a:t>500 млн </a:t>
                      </a:r>
                      <a:r>
                        <a:rPr lang="ru-RU" sz="1200" u="none" strike="noStrike" dirty="0">
                          <a:solidFill>
                            <a:schemeClr val="tx1"/>
                          </a:solidFill>
                          <a:effectLst/>
                          <a:latin typeface="Arial Narrow" panose="020B0606020202030204" pitchFamily="34" charset="0"/>
                        </a:rPr>
                        <a:t>руб. на одну сделку.</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marL="171450" indent="-171450" algn="just" rtl="0" fontAlgn="ctr">
                        <a:buFont typeface="Wingdings" panose="05000000000000000000" pitchFamily="2" charset="2"/>
                        <a:buChar char="§"/>
                      </a:pPr>
                      <a:r>
                        <a:rPr lang="ru-RU" sz="1200" u="none" strike="noStrike" dirty="0">
                          <a:solidFill>
                            <a:schemeClr val="tx1"/>
                          </a:solidFill>
                          <a:effectLst/>
                          <a:latin typeface="Arial Narrow" panose="020B0606020202030204" pitchFamily="34" charset="0"/>
                        </a:rPr>
                        <a:t>Срок гарантии: до 15 </a:t>
                      </a:r>
                      <a:r>
                        <a:rPr lang="ru-RU" sz="1200" u="none" strike="noStrike" dirty="0" smtClean="0">
                          <a:solidFill>
                            <a:schemeClr val="tx1"/>
                          </a:solidFill>
                          <a:effectLst/>
                          <a:latin typeface="Arial Narrow" panose="020B0606020202030204" pitchFamily="34" charset="0"/>
                        </a:rPr>
                        <a:t>лет.</a:t>
                      </a:r>
                    </a:p>
                    <a:p>
                      <a:pPr marL="171450" indent="-171450" algn="just" rtl="0" fontAlgn="ctr">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Вознаграждение </a:t>
                      </a:r>
                      <a:r>
                        <a:rPr lang="ru-RU" sz="1200" u="none" strike="noStrike" dirty="0">
                          <a:solidFill>
                            <a:schemeClr val="tx1"/>
                          </a:solidFill>
                          <a:effectLst/>
                          <a:latin typeface="Arial Narrow" panose="020B0606020202030204" pitchFamily="34" charset="0"/>
                        </a:rPr>
                        <a:t>за гарантию: 0,75% годовых от суммы гарантии за весь срок действия </a:t>
                      </a:r>
                      <a:r>
                        <a:rPr lang="ru-RU" sz="1200" u="none" strike="noStrike" dirty="0" smtClean="0">
                          <a:solidFill>
                            <a:schemeClr val="tx1"/>
                          </a:solidFill>
                          <a:effectLst/>
                          <a:latin typeface="Arial Narrow" panose="020B0606020202030204" pitchFamily="34" charset="0"/>
                        </a:rPr>
                        <a:t>гарантии.</a:t>
                      </a:r>
                    </a:p>
                    <a:p>
                      <a:pPr marL="171450" indent="-171450" algn="just" rtl="0" fontAlgn="ctr">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Сумма </a:t>
                      </a:r>
                      <a:r>
                        <a:rPr lang="ru-RU" sz="1200" u="none" strike="noStrike" dirty="0">
                          <a:solidFill>
                            <a:schemeClr val="tx1"/>
                          </a:solidFill>
                          <a:effectLst/>
                          <a:latin typeface="Arial Narrow" panose="020B0606020202030204" pitchFamily="34" charset="0"/>
                        </a:rPr>
                        <a:t>гарантии: до 50% от суммы кредита, при участии РГО до 70</a:t>
                      </a:r>
                      <a:r>
                        <a:rPr lang="ru-RU" sz="1200" u="none" strike="noStrike" dirty="0" smtClean="0">
                          <a:solidFill>
                            <a:schemeClr val="tx1"/>
                          </a:solidFill>
                          <a:effectLst/>
                          <a:latin typeface="Arial Narrow" panose="020B0606020202030204" pitchFamily="34" charset="0"/>
                        </a:rPr>
                        <a:t>%.</a:t>
                      </a:r>
                    </a:p>
                    <a:p>
                      <a:pPr marL="171450" indent="-171450" algn="just" rtl="0" fontAlgn="ctr">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Программа </a:t>
                      </a:r>
                      <a:r>
                        <a:rPr lang="ru-RU" sz="1200" u="none" strike="noStrike" dirty="0">
                          <a:solidFill>
                            <a:schemeClr val="tx1"/>
                          </a:solidFill>
                          <a:effectLst/>
                          <a:latin typeface="Arial Narrow" panose="020B0606020202030204" pitchFamily="34" charset="0"/>
                        </a:rPr>
                        <a:t>6,5 (9,6%-10,6% </a:t>
                      </a:r>
                      <a:r>
                        <a:rPr lang="ru-RU" sz="1200" u="none" strike="noStrike" dirty="0" smtClean="0">
                          <a:solidFill>
                            <a:schemeClr val="tx1"/>
                          </a:solidFill>
                          <a:effectLst/>
                          <a:latin typeface="Arial Narrow" panose="020B0606020202030204" pitchFamily="34" charset="0"/>
                        </a:rPr>
                        <a:t>годовых</a:t>
                      </a:r>
                      <a:r>
                        <a:rPr lang="ru-RU" sz="1200" u="none" strike="noStrike" dirty="0">
                          <a:solidFill>
                            <a:schemeClr val="tx1"/>
                          </a:solidFill>
                          <a:effectLst/>
                          <a:latin typeface="Arial Narrow" panose="020B0606020202030204" pitchFamily="34" charset="0"/>
                        </a:rPr>
                        <a:t>, до 3 лет).</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Участие в акционерном капитале до 50%.</a:t>
                      </a:r>
                    </a:p>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Объем инвестирования: до </a:t>
                      </a:r>
                      <a:br>
                        <a:rPr lang="ru-RU" sz="1200" b="0" i="0" u="none" strike="noStrike" dirty="0" smtClean="0">
                          <a:solidFill>
                            <a:schemeClr val="tx1"/>
                          </a:solidFill>
                          <a:effectLst/>
                          <a:latin typeface="Arial Narrow" panose="020B0606020202030204" pitchFamily="34" charset="0"/>
                        </a:rPr>
                      </a:br>
                      <a:r>
                        <a:rPr lang="ru-RU" sz="1200" b="0" i="0" u="none" strike="noStrike" dirty="0" smtClean="0">
                          <a:solidFill>
                            <a:schemeClr val="tx1"/>
                          </a:solidFill>
                          <a:effectLst/>
                          <a:latin typeface="Arial Narrow" panose="020B0606020202030204" pitchFamily="34" charset="0"/>
                        </a:rPr>
                        <a:t>1 млрд руб. в один проект.</a:t>
                      </a:r>
                    </a:p>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Внутренняя норма доходности превышает 13,5% в рублях.</a:t>
                      </a:r>
                    </a:p>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Выход РФПИ из инвестиции через </a:t>
                      </a:r>
                      <a:br>
                        <a:rPr lang="ru-RU" sz="1200" b="0" i="0" u="none" strike="noStrike" dirty="0" smtClean="0">
                          <a:solidFill>
                            <a:schemeClr val="tx1"/>
                          </a:solidFill>
                          <a:effectLst/>
                          <a:latin typeface="Arial Narrow" panose="020B0606020202030204" pitchFamily="34" charset="0"/>
                        </a:rPr>
                      </a:br>
                      <a:r>
                        <a:rPr lang="ru-RU" sz="1200" b="0" i="0" u="none" strike="noStrike" dirty="0" smtClean="0">
                          <a:solidFill>
                            <a:schemeClr val="tx1"/>
                          </a:solidFill>
                          <a:effectLst/>
                          <a:latin typeface="Arial Narrow" panose="020B0606020202030204" pitchFamily="34" charset="0"/>
                        </a:rPr>
                        <a:t>5-7 лет.</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9 страховых продуктов ЭКСАР.</a:t>
                      </a:r>
                    </a:p>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Кредитование: Размер кредита – 85-100% от суммы экспортного контракта.</a:t>
                      </a:r>
                    </a:p>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Срок</a:t>
                      </a:r>
                      <a:r>
                        <a:rPr lang="ru-RU" sz="1200" b="0" i="0" u="none" strike="noStrike" baseline="0" dirty="0" smtClean="0">
                          <a:solidFill>
                            <a:schemeClr val="tx1"/>
                          </a:solidFill>
                          <a:effectLst/>
                          <a:latin typeface="Arial Narrow" panose="020B0606020202030204" pitchFamily="34" charset="0"/>
                        </a:rPr>
                        <a:t> кредита: до 10 лет.</a:t>
                      </a:r>
                    </a:p>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Валюта кредита – российский рубль или валюта экспортного контракта.</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extLst>
                  <a:ext uri="{0D108BD9-81ED-4DB2-BD59-A6C34878D82A}">
                    <a16:rowId xmlns:a16="http://schemas.microsoft.com/office/drawing/2014/main" val="10002"/>
                  </a:ext>
                </a:extLst>
              </a:tr>
            </a:tbl>
          </a:graphicData>
        </a:graphic>
      </p:graphicFrame>
      <p:cxnSp>
        <p:nvCxnSpPr>
          <p:cNvPr id="34" name="Прямая соединительная линия 33"/>
          <p:cNvCxnSpPr/>
          <p:nvPr/>
        </p:nvCxnSpPr>
        <p:spPr>
          <a:xfrm flipV="1">
            <a:off x="4995684" y="1634542"/>
            <a:ext cx="0" cy="3750503"/>
          </a:xfrm>
          <a:prstGeom prst="line">
            <a:avLst/>
          </a:prstGeom>
          <a:ln w="12700">
            <a:solidFill>
              <a:srgbClr val="A2C9F4"/>
            </a:solidFill>
            <a:prstDash val="dash"/>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flipV="1">
            <a:off x="7425318" y="1632832"/>
            <a:ext cx="0" cy="3750503"/>
          </a:xfrm>
          <a:prstGeom prst="line">
            <a:avLst/>
          </a:prstGeom>
          <a:ln w="12700">
            <a:solidFill>
              <a:srgbClr val="A2C9F4"/>
            </a:solidFill>
            <a:prstDash val="dash"/>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flipV="1">
            <a:off x="9947916" y="1632832"/>
            <a:ext cx="0" cy="3750503"/>
          </a:xfrm>
          <a:prstGeom prst="line">
            <a:avLst/>
          </a:prstGeom>
          <a:ln w="12700">
            <a:solidFill>
              <a:srgbClr val="A2C9F4"/>
            </a:solidFill>
            <a:prstDash val="dash"/>
          </a:ln>
        </p:spPr>
        <p:style>
          <a:lnRef idx="1">
            <a:schemeClr val="accent1"/>
          </a:lnRef>
          <a:fillRef idx="0">
            <a:schemeClr val="accent1"/>
          </a:fillRef>
          <a:effectRef idx="0">
            <a:schemeClr val="accent1"/>
          </a:effectRef>
          <a:fontRef idx="minor">
            <a:schemeClr val="tx1"/>
          </a:fontRef>
        </p:style>
      </p:cxnSp>
      <p:pic>
        <p:nvPicPr>
          <p:cNvPr id="35" name="Рисунок 34"/>
          <p:cNvPicPr>
            <a:picLocks noChangeAspect="1"/>
          </p:cNvPicPr>
          <p:nvPr/>
        </p:nvPicPr>
        <p:blipFill>
          <a:blip r:embed="rId8"/>
          <a:stretch>
            <a:fillRect/>
          </a:stretch>
        </p:blipFill>
        <p:spPr>
          <a:xfrm>
            <a:off x="10764838" y="46608"/>
            <a:ext cx="1535526" cy="778274"/>
          </a:xfrm>
          <a:prstGeom prst="rect">
            <a:avLst/>
          </a:prstGeom>
        </p:spPr>
      </p:pic>
      <p:pic>
        <p:nvPicPr>
          <p:cNvPr id="8" name="Рисунок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93286" y="962324"/>
            <a:ext cx="1592409" cy="636782"/>
          </a:xfrm>
          <a:prstGeom prst="rect">
            <a:avLst/>
          </a:prstGeom>
        </p:spPr>
      </p:pic>
    </p:spTree>
    <p:extLst>
      <p:ext uri="{BB962C8B-B14F-4D97-AF65-F5344CB8AC3E}">
        <p14:creationId xmlns:p14="http://schemas.microsoft.com/office/powerpoint/2010/main" val="2910520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 name="Скругленный прямоугольник 51"/>
          <p:cNvSpPr/>
          <p:nvPr/>
        </p:nvSpPr>
        <p:spPr>
          <a:xfrm>
            <a:off x="283422" y="1647546"/>
            <a:ext cx="1702233" cy="2991661"/>
          </a:xfrm>
          <a:prstGeom prst="roundRect">
            <a:avLst>
              <a:gd name="adj" fmla="val 4144"/>
            </a:avLst>
          </a:prstGeom>
          <a:solidFill>
            <a:schemeClr val="accent2"/>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dirty="0">
              <a:solidFill>
                <a:schemeClr val="bg1"/>
              </a:solidFill>
              <a:latin typeface="Arial Narrow" panose="020B0606020202030204" pitchFamily="34" charset="0"/>
            </a:endParaRPr>
          </a:p>
        </p:txBody>
      </p:sp>
      <p:sp>
        <p:nvSpPr>
          <p:cNvPr id="50" name="Скругленный прямоугольник 49"/>
          <p:cNvSpPr/>
          <p:nvPr/>
        </p:nvSpPr>
        <p:spPr>
          <a:xfrm>
            <a:off x="255638" y="5322081"/>
            <a:ext cx="5769914" cy="1281142"/>
          </a:xfrm>
          <a:prstGeom prst="roundRect">
            <a:avLst>
              <a:gd name="adj" fmla="val 4144"/>
            </a:avLst>
          </a:prstGeom>
          <a:solidFill>
            <a:schemeClr val="accent1">
              <a:lumMod val="60000"/>
              <a:lumOff val="40000"/>
            </a:schemeClr>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dirty="0">
              <a:solidFill>
                <a:schemeClr val="bg1"/>
              </a:solidFill>
              <a:latin typeface="Calibri"/>
            </a:endParaRPr>
          </a:p>
        </p:txBody>
      </p:sp>
      <p:sp>
        <p:nvSpPr>
          <p:cNvPr id="2" name="Заголовок 1"/>
          <p:cNvSpPr>
            <a:spLocks noGrp="1"/>
          </p:cNvSpPr>
          <p:nvPr>
            <p:ph type="title"/>
          </p:nvPr>
        </p:nvSpPr>
        <p:spPr>
          <a:xfrm>
            <a:off x="2495845" y="-149380"/>
            <a:ext cx="9623987" cy="1117924"/>
          </a:xfrm>
          <a:solidFill>
            <a:schemeClr val="bg1"/>
          </a:solidFill>
        </p:spPr>
        <p:txBody>
          <a:bodyPr/>
          <a:lstStyle/>
          <a:p>
            <a:pPr indent="1344613"/>
            <a:r>
              <a:rPr lang="ru-RU" sz="2000" b="1" dirty="0" smtClean="0">
                <a:solidFill>
                  <a:schemeClr val="accent5">
                    <a:lumMod val="75000"/>
                  </a:schemeClr>
                </a:solidFill>
              </a:rPr>
              <a:t>О Корпорации</a:t>
            </a:r>
            <a:endParaRPr lang="ru-RU" sz="2000" b="1" dirty="0">
              <a:solidFill>
                <a:schemeClr val="accent5">
                  <a:lumMod val="75000"/>
                </a:schemeClr>
              </a:solidFill>
            </a:endParaRPr>
          </a:p>
        </p:txBody>
      </p:sp>
      <p:grpSp>
        <p:nvGrpSpPr>
          <p:cNvPr id="6" name="Группа 5"/>
          <p:cNvGrpSpPr/>
          <p:nvPr/>
        </p:nvGrpSpPr>
        <p:grpSpPr>
          <a:xfrm>
            <a:off x="301894" y="1529684"/>
            <a:ext cx="11952807" cy="3044978"/>
            <a:chOff x="637353" y="2325436"/>
            <a:chExt cx="11952807" cy="3044978"/>
          </a:xfrm>
        </p:grpSpPr>
        <p:sp>
          <p:nvSpPr>
            <p:cNvPr id="13" name="Прямоугольник 12"/>
            <p:cNvSpPr/>
            <p:nvPr/>
          </p:nvSpPr>
          <p:spPr>
            <a:xfrm>
              <a:off x="2908299" y="2325436"/>
              <a:ext cx="9681861" cy="3044978"/>
            </a:xfrm>
            <a:prstGeom prst="rect">
              <a:avLst/>
            </a:prstGeom>
          </p:spPr>
          <p:txBody>
            <a:bodyPr wrap="square" lIns="72000" tIns="0" rIns="36000" bIns="0" anchor="ctr">
              <a:noAutofit/>
            </a:bodyPr>
            <a:lstStyle/>
            <a:p>
              <a:pPr algn="just" defTabSz="957263">
                <a:lnSpc>
                  <a:spcPct val="106000"/>
                </a:lnSpc>
                <a:spcBef>
                  <a:spcPts val="2400"/>
                </a:spcBef>
              </a:pPr>
              <a:r>
                <a:rPr lang="ru-RU" sz="1600" b="1" dirty="0" smtClean="0">
                  <a:latin typeface="Arial Narrow" panose="020B0606020202030204" pitchFamily="34" charset="0"/>
                </a:rPr>
                <a:t>Корпорация МСП – </a:t>
              </a:r>
              <a:r>
                <a:rPr lang="ru-RU" sz="1600" b="1" dirty="0">
                  <a:latin typeface="Arial Narrow" panose="020B0606020202030204" pitchFamily="34" charset="0"/>
                </a:rPr>
                <a:t>институт развития в сфере малого и среднего </a:t>
              </a:r>
              <a:r>
                <a:rPr lang="ru-RU" sz="1600" b="1" dirty="0" smtClean="0">
                  <a:latin typeface="Arial Narrow" panose="020B0606020202030204" pitchFamily="34" charset="0"/>
                </a:rPr>
                <a:t>предпринимательства, осуществляет </a:t>
              </a:r>
              <a:r>
                <a:rPr lang="ru-RU" sz="1600" b="1" dirty="0">
                  <a:latin typeface="Arial Narrow" panose="020B0606020202030204" pitchFamily="34" charset="0"/>
                </a:rPr>
                <a:t>деятельность в соответствии с Федеральным законом от 24.07.07 №209-ФЗ «О развитии малого и среднего предпринимательства в Российской Федерации» </a:t>
              </a:r>
              <a:endParaRPr lang="ru-RU" sz="1600" b="1" dirty="0" smtClean="0">
                <a:latin typeface="Arial Narrow" panose="020B0606020202030204" pitchFamily="34" charset="0"/>
              </a:endParaRPr>
            </a:p>
            <a:p>
              <a:pPr algn="just" defTabSz="957263">
                <a:lnSpc>
                  <a:spcPct val="106000"/>
                </a:lnSpc>
                <a:spcBef>
                  <a:spcPts val="1200"/>
                </a:spcBef>
              </a:pPr>
              <a:r>
                <a:rPr lang="ru-RU" sz="1600" b="1" dirty="0" smtClean="0">
                  <a:latin typeface="Arial Narrow" panose="020B0606020202030204" pitchFamily="34" charset="0"/>
                </a:rPr>
                <a:t>Акционерами Корпорации МСП являются Российская Федерация (в </a:t>
              </a:r>
              <a:r>
                <a:rPr lang="ru-RU" sz="1600" b="1" dirty="0">
                  <a:latin typeface="Arial Narrow" panose="020B0606020202030204" pitchFamily="34" charset="0"/>
                </a:rPr>
                <a:t>лице Федерального агентства по управлению государственным </a:t>
              </a:r>
              <a:r>
                <a:rPr lang="ru-RU" sz="1600" b="1" dirty="0" smtClean="0">
                  <a:latin typeface="Arial Narrow" panose="020B0606020202030204" pitchFamily="34" charset="0"/>
                </a:rPr>
                <a:t>имуществом) и государственная корпорация «Банк </a:t>
              </a:r>
              <a:r>
                <a:rPr lang="ru-RU" sz="1600" b="1" dirty="0">
                  <a:latin typeface="Arial Narrow" panose="020B0606020202030204" pitchFamily="34" charset="0"/>
                </a:rPr>
                <a:t>развития и внешнеэкономической </a:t>
              </a:r>
              <a:r>
                <a:rPr lang="ru-RU" sz="1600" b="1" dirty="0" smtClean="0">
                  <a:latin typeface="Arial Narrow" panose="020B0606020202030204" pitchFamily="34" charset="0"/>
                </a:rPr>
                <a:t>деятельности (Внешэкономбанк)»</a:t>
              </a:r>
            </a:p>
            <a:p>
              <a:pPr algn="just" defTabSz="957263">
                <a:lnSpc>
                  <a:spcPct val="106000"/>
                </a:lnSpc>
                <a:spcBef>
                  <a:spcPts val="1200"/>
                </a:spcBef>
              </a:pPr>
              <a:r>
                <a:rPr lang="ru-RU" sz="1600" b="1" dirty="0" smtClean="0">
                  <a:latin typeface="Arial Narrow" panose="020B0606020202030204" pitchFamily="34" charset="0"/>
                </a:rPr>
                <a:t>Акционерное общество «Российский Банк поддержки малого и среднего предпринимательства»  (АО «МСП Банк») является дочерним обществом Корпорации МСП  </a:t>
              </a:r>
              <a:endParaRPr lang="ru-RU" sz="1600" b="1" dirty="0">
                <a:latin typeface="Arial Narrow" panose="020B0606020202030204" pitchFamily="34" charset="0"/>
              </a:endParaRPr>
            </a:p>
            <a:p>
              <a:pPr algn="just" defTabSz="957263">
                <a:lnSpc>
                  <a:spcPct val="106000"/>
                </a:lnSpc>
                <a:spcBef>
                  <a:spcPts val="1200"/>
                </a:spcBef>
              </a:pPr>
              <a:r>
                <a:rPr lang="ru-RU" sz="1600" b="1" dirty="0" smtClean="0">
                  <a:latin typeface="Arial Narrow" panose="020B0606020202030204" pitchFamily="34" charset="0"/>
                </a:rPr>
                <a:t>Корпорация МСП обеспечивает </a:t>
              </a:r>
              <a:r>
                <a:rPr lang="ru-RU" sz="1600" b="1" dirty="0">
                  <a:latin typeface="Arial Narrow" panose="020B0606020202030204" pitchFamily="34" charset="0"/>
                </a:rPr>
                <a:t>исполнение обязательств, принятых на себя АО «НДКО «АКГ</a:t>
              </a:r>
              <a:r>
                <a:rPr lang="ru-RU" sz="1600" b="1" dirty="0" smtClean="0">
                  <a:latin typeface="Arial Narrow" panose="020B0606020202030204" pitchFamily="34" charset="0"/>
                </a:rPr>
                <a:t>»</a:t>
              </a:r>
              <a:endParaRPr lang="ru-RU" sz="1600" b="1" dirty="0">
                <a:latin typeface="Arial Narrow" panose="020B0606020202030204" pitchFamily="34" charset="0"/>
              </a:endParaRPr>
            </a:p>
          </p:txBody>
        </p:sp>
        <p:sp>
          <p:nvSpPr>
            <p:cNvPr id="21" name="L-Shape 10"/>
            <p:cNvSpPr/>
            <p:nvPr/>
          </p:nvSpPr>
          <p:spPr>
            <a:xfrm rot="13701821">
              <a:off x="2463709" y="2654329"/>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20" name="Прямоугольник 19"/>
            <p:cNvSpPr/>
            <p:nvPr/>
          </p:nvSpPr>
          <p:spPr>
            <a:xfrm>
              <a:off x="637353" y="2638930"/>
              <a:ext cx="1709204" cy="613081"/>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Arial Narrow" panose="020B0606020202030204" pitchFamily="34" charset="0"/>
                </a:rPr>
                <a:t>Ключевые факты</a:t>
              </a:r>
            </a:p>
          </p:txBody>
        </p:sp>
        <p:sp>
          <p:nvSpPr>
            <p:cNvPr id="22" name="L-Shape 10"/>
            <p:cNvSpPr/>
            <p:nvPr/>
          </p:nvSpPr>
          <p:spPr>
            <a:xfrm rot="13701821">
              <a:off x="2463710" y="3592992"/>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23" name="L-Shape 10"/>
            <p:cNvSpPr/>
            <p:nvPr/>
          </p:nvSpPr>
          <p:spPr>
            <a:xfrm rot="13701821">
              <a:off x="2463710" y="4358758"/>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28" name="L-Shape 10"/>
            <p:cNvSpPr/>
            <p:nvPr/>
          </p:nvSpPr>
          <p:spPr>
            <a:xfrm rot="13701821">
              <a:off x="2463710" y="4962721"/>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grpSp>
      <p:grpSp>
        <p:nvGrpSpPr>
          <p:cNvPr id="42" name="Group 632"/>
          <p:cNvGrpSpPr/>
          <p:nvPr/>
        </p:nvGrpSpPr>
        <p:grpSpPr>
          <a:xfrm>
            <a:off x="686879" y="2762352"/>
            <a:ext cx="933696" cy="1231619"/>
            <a:chOff x="10260013" y="4238625"/>
            <a:chExt cx="482600" cy="636588"/>
          </a:xfrm>
          <a:solidFill>
            <a:schemeClr val="bg1"/>
          </a:solidFill>
        </p:grpSpPr>
        <p:sp>
          <p:nvSpPr>
            <p:cNvPr id="43" name="Freeform 859"/>
            <p:cNvSpPr>
              <a:spLocks noEditPoints="1"/>
            </p:cNvSpPr>
            <p:nvPr/>
          </p:nvSpPr>
          <p:spPr bwMode="auto">
            <a:xfrm>
              <a:off x="10260013" y="4238625"/>
              <a:ext cx="482600" cy="636588"/>
            </a:xfrm>
            <a:custGeom>
              <a:avLst/>
              <a:gdLst>
                <a:gd name="T0" fmla="*/ 149 w 165"/>
                <a:gd name="T1" fmla="*/ 218 h 218"/>
                <a:gd name="T2" fmla="*/ 17 w 165"/>
                <a:gd name="T3" fmla="*/ 218 h 218"/>
                <a:gd name="T4" fmla="*/ 0 w 165"/>
                <a:gd name="T5" fmla="*/ 202 h 218"/>
                <a:gd name="T6" fmla="*/ 0 w 165"/>
                <a:gd name="T7" fmla="*/ 16 h 218"/>
                <a:gd name="T8" fmla="*/ 17 w 165"/>
                <a:gd name="T9" fmla="*/ 0 h 218"/>
                <a:gd name="T10" fmla="*/ 149 w 165"/>
                <a:gd name="T11" fmla="*/ 0 h 218"/>
                <a:gd name="T12" fmla="*/ 165 w 165"/>
                <a:gd name="T13" fmla="*/ 16 h 218"/>
                <a:gd name="T14" fmla="*/ 165 w 165"/>
                <a:gd name="T15" fmla="*/ 202 h 218"/>
                <a:gd name="T16" fmla="*/ 149 w 165"/>
                <a:gd name="T17" fmla="*/ 218 h 218"/>
                <a:gd name="T18" fmla="*/ 17 w 165"/>
                <a:gd name="T19" fmla="*/ 12 h 218"/>
                <a:gd name="T20" fmla="*/ 12 w 165"/>
                <a:gd name="T21" fmla="*/ 16 h 218"/>
                <a:gd name="T22" fmla="*/ 12 w 165"/>
                <a:gd name="T23" fmla="*/ 202 h 218"/>
                <a:gd name="T24" fmla="*/ 17 w 165"/>
                <a:gd name="T25" fmla="*/ 206 h 218"/>
                <a:gd name="T26" fmla="*/ 149 w 165"/>
                <a:gd name="T27" fmla="*/ 206 h 218"/>
                <a:gd name="T28" fmla="*/ 153 w 165"/>
                <a:gd name="T29" fmla="*/ 202 h 218"/>
                <a:gd name="T30" fmla="*/ 153 w 165"/>
                <a:gd name="T31" fmla="*/ 16 h 218"/>
                <a:gd name="T32" fmla="*/ 149 w 165"/>
                <a:gd name="T33" fmla="*/ 12 h 218"/>
                <a:gd name="T34" fmla="*/ 17 w 165"/>
                <a:gd name="T35"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218">
                  <a:moveTo>
                    <a:pt x="149" y="218"/>
                  </a:moveTo>
                  <a:cubicBezTo>
                    <a:pt x="17" y="218"/>
                    <a:pt x="17" y="218"/>
                    <a:pt x="17" y="218"/>
                  </a:cubicBezTo>
                  <a:cubicBezTo>
                    <a:pt x="8" y="218"/>
                    <a:pt x="0" y="211"/>
                    <a:pt x="0" y="202"/>
                  </a:cubicBezTo>
                  <a:cubicBezTo>
                    <a:pt x="0" y="16"/>
                    <a:pt x="0" y="16"/>
                    <a:pt x="0" y="16"/>
                  </a:cubicBezTo>
                  <a:cubicBezTo>
                    <a:pt x="0" y="7"/>
                    <a:pt x="8" y="0"/>
                    <a:pt x="17" y="0"/>
                  </a:cubicBezTo>
                  <a:cubicBezTo>
                    <a:pt x="149" y="0"/>
                    <a:pt x="149" y="0"/>
                    <a:pt x="149" y="0"/>
                  </a:cubicBezTo>
                  <a:cubicBezTo>
                    <a:pt x="158" y="0"/>
                    <a:pt x="165" y="7"/>
                    <a:pt x="165" y="16"/>
                  </a:cubicBezTo>
                  <a:cubicBezTo>
                    <a:pt x="165" y="202"/>
                    <a:pt x="165" y="202"/>
                    <a:pt x="165" y="202"/>
                  </a:cubicBezTo>
                  <a:cubicBezTo>
                    <a:pt x="165" y="211"/>
                    <a:pt x="158" y="218"/>
                    <a:pt x="149" y="218"/>
                  </a:cubicBezTo>
                  <a:close/>
                  <a:moveTo>
                    <a:pt x="17" y="12"/>
                  </a:moveTo>
                  <a:cubicBezTo>
                    <a:pt x="14" y="12"/>
                    <a:pt x="12" y="14"/>
                    <a:pt x="12" y="16"/>
                  </a:cubicBezTo>
                  <a:cubicBezTo>
                    <a:pt x="12" y="202"/>
                    <a:pt x="12" y="202"/>
                    <a:pt x="12" y="202"/>
                  </a:cubicBezTo>
                  <a:cubicBezTo>
                    <a:pt x="12" y="204"/>
                    <a:pt x="14" y="206"/>
                    <a:pt x="17" y="206"/>
                  </a:cubicBezTo>
                  <a:cubicBezTo>
                    <a:pt x="149" y="206"/>
                    <a:pt x="149" y="206"/>
                    <a:pt x="149" y="206"/>
                  </a:cubicBezTo>
                  <a:cubicBezTo>
                    <a:pt x="151" y="206"/>
                    <a:pt x="153" y="204"/>
                    <a:pt x="153" y="202"/>
                  </a:cubicBezTo>
                  <a:cubicBezTo>
                    <a:pt x="153" y="16"/>
                    <a:pt x="153" y="16"/>
                    <a:pt x="153" y="16"/>
                  </a:cubicBezTo>
                  <a:cubicBezTo>
                    <a:pt x="153" y="14"/>
                    <a:pt x="151" y="12"/>
                    <a:pt x="149" y="12"/>
                  </a:cubicBezTo>
                  <a:lnTo>
                    <a:pt x="1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4" name="Freeform 860"/>
            <p:cNvSpPr>
              <a:spLocks/>
            </p:cNvSpPr>
            <p:nvPr/>
          </p:nvSpPr>
          <p:spPr bwMode="auto">
            <a:xfrm>
              <a:off x="10344150" y="45196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5" name="Freeform 861"/>
            <p:cNvSpPr>
              <a:spLocks/>
            </p:cNvSpPr>
            <p:nvPr/>
          </p:nvSpPr>
          <p:spPr bwMode="auto">
            <a:xfrm>
              <a:off x="10344150" y="4451350"/>
              <a:ext cx="312738" cy="36513"/>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6" name="Freeform 862"/>
            <p:cNvSpPr>
              <a:spLocks/>
            </p:cNvSpPr>
            <p:nvPr/>
          </p:nvSpPr>
          <p:spPr bwMode="auto">
            <a:xfrm>
              <a:off x="10344150" y="4384675"/>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63"/>
            <p:cNvSpPr>
              <a:spLocks/>
            </p:cNvSpPr>
            <p:nvPr/>
          </p:nvSpPr>
          <p:spPr bwMode="auto">
            <a:xfrm>
              <a:off x="10344150" y="45831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8" name="Freeform 864"/>
            <p:cNvSpPr>
              <a:spLocks/>
            </p:cNvSpPr>
            <p:nvPr/>
          </p:nvSpPr>
          <p:spPr bwMode="auto">
            <a:xfrm>
              <a:off x="10344150" y="4651375"/>
              <a:ext cx="176213" cy="34925"/>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7" y="0"/>
                    <a:pt x="60" y="3"/>
                    <a:pt x="60" y="6"/>
                  </a:cubicBezTo>
                  <a:cubicBezTo>
                    <a:pt x="60" y="10"/>
                    <a:pt x="57"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sp>
        <p:nvSpPr>
          <p:cNvPr id="49" name="Текст 2"/>
          <p:cNvSpPr>
            <a:spLocks noGrp="1"/>
          </p:cNvSpPr>
          <p:nvPr>
            <p:ph type="body" sz="quarter" idx="10"/>
          </p:nvPr>
        </p:nvSpPr>
        <p:spPr>
          <a:xfrm>
            <a:off x="370506" y="883441"/>
            <a:ext cx="11884197" cy="357769"/>
          </a:xfrm>
          <a:noFill/>
        </p:spPr>
        <p:txBody>
          <a:bodyPr anchor="b"/>
          <a:lstStyle/>
          <a:p>
            <a:pPr algn="ctr" defTabSz="914373" fontAlgn="auto">
              <a:lnSpc>
                <a:spcPct val="100000"/>
              </a:lnSpc>
              <a:spcBef>
                <a:spcPts val="0"/>
              </a:spcBef>
              <a:spcAft>
                <a:spcPts val="0"/>
              </a:spcAft>
            </a:pPr>
            <a:r>
              <a:rPr lang="ru-RU" b="1" dirty="0">
                <a:solidFill>
                  <a:srgbClr val="002060"/>
                </a:solidFill>
                <a:latin typeface="Arial Narrow" panose="020B0606020202030204" pitchFamily="34" charset="0"/>
              </a:rPr>
              <a:t>АО «Федеральная корпорация по развитию малого и среднего предпринимательства</a:t>
            </a:r>
            <a:r>
              <a:rPr lang="ru-RU" b="1" dirty="0" smtClean="0">
                <a:solidFill>
                  <a:srgbClr val="002060"/>
                </a:solidFill>
                <a:latin typeface="Arial Narrow" panose="020B0606020202030204" pitchFamily="34" charset="0"/>
              </a:rPr>
              <a:t>»</a:t>
            </a:r>
            <a:endParaRPr lang="ru-RU" b="1" dirty="0">
              <a:solidFill>
                <a:srgbClr val="002060"/>
              </a:solidFill>
              <a:latin typeface="Arial Narrow" panose="020B0606020202030204" pitchFamily="34" charset="0"/>
            </a:endParaRPr>
          </a:p>
        </p:txBody>
      </p:sp>
      <p:sp>
        <p:nvSpPr>
          <p:cNvPr id="30" name="Скругленный прямоугольник 29"/>
          <p:cNvSpPr/>
          <p:nvPr/>
        </p:nvSpPr>
        <p:spPr>
          <a:xfrm>
            <a:off x="292849" y="7041981"/>
            <a:ext cx="5769914" cy="1233978"/>
          </a:xfrm>
          <a:prstGeom prst="roundRect">
            <a:avLst>
              <a:gd name="adj" fmla="val 4144"/>
            </a:avLst>
          </a:prstGeom>
          <a:solidFill>
            <a:schemeClr val="accent1">
              <a:lumMod val="60000"/>
              <a:lumOff val="40000"/>
            </a:schemeClr>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dirty="0">
              <a:solidFill>
                <a:schemeClr val="bg1"/>
              </a:solidFill>
              <a:latin typeface="Calibri"/>
            </a:endParaRPr>
          </a:p>
        </p:txBody>
      </p:sp>
      <p:sp>
        <p:nvSpPr>
          <p:cNvPr id="34" name="Скругленный прямоугольник 33"/>
          <p:cNvSpPr/>
          <p:nvPr/>
        </p:nvSpPr>
        <p:spPr>
          <a:xfrm>
            <a:off x="6415314" y="5336726"/>
            <a:ext cx="5892800" cy="1256645"/>
          </a:xfrm>
          <a:prstGeom prst="roundRect">
            <a:avLst>
              <a:gd name="adj" fmla="val 4144"/>
            </a:avLst>
          </a:prstGeom>
          <a:solidFill>
            <a:schemeClr val="accent1">
              <a:lumMod val="60000"/>
              <a:lumOff val="40000"/>
            </a:schemeClr>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dirty="0">
              <a:solidFill>
                <a:schemeClr val="bg1"/>
              </a:solidFill>
              <a:latin typeface="Calibri"/>
            </a:endParaRPr>
          </a:p>
        </p:txBody>
      </p:sp>
      <p:sp>
        <p:nvSpPr>
          <p:cNvPr id="39" name="Прямоугольник 38"/>
          <p:cNvSpPr/>
          <p:nvPr/>
        </p:nvSpPr>
        <p:spPr>
          <a:xfrm>
            <a:off x="2516347" y="7198471"/>
            <a:ext cx="2474065" cy="813069"/>
          </a:xfrm>
          <a:prstGeom prst="rect">
            <a:avLst/>
          </a:prstGeom>
        </p:spPr>
        <p:txBody>
          <a:bodyPr wrap="square" lIns="144000" tIns="0" rIns="36000" bIns="0" anchor="ctr">
            <a:noAutofit/>
          </a:bodyPr>
          <a:lstStyle/>
          <a:p>
            <a:pPr defTabSz="957263">
              <a:lnSpc>
                <a:spcPct val="106000"/>
              </a:lnSpc>
            </a:pPr>
            <a:r>
              <a:rPr lang="ru-RU" sz="2000" b="1" dirty="0" smtClean="0">
                <a:latin typeface="Arial Narrow" panose="020B0606020202030204" pitchFamily="34" charset="0"/>
              </a:rPr>
              <a:t>Маркетинговая </a:t>
            </a:r>
          </a:p>
          <a:p>
            <a:pPr defTabSz="957263">
              <a:lnSpc>
                <a:spcPct val="106000"/>
              </a:lnSpc>
            </a:pPr>
            <a:r>
              <a:rPr lang="ru-RU" sz="2000" b="1" dirty="0" smtClean="0">
                <a:latin typeface="Arial Narrow" panose="020B0606020202030204" pitchFamily="34" charset="0"/>
              </a:rPr>
              <a:t>и информационная поддержка</a:t>
            </a:r>
            <a:endParaRPr lang="ru-RU" sz="2000" b="1" dirty="0">
              <a:latin typeface="Arial Narrow" panose="020B0606020202030204" pitchFamily="34" charset="0"/>
            </a:endParaRPr>
          </a:p>
        </p:txBody>
      </p:sp>
      <p:sp>
        <p:nvSpPr>
          <p:cNvPr id="40" name="Прямоугольник 39"/>
          <p:cNvSpPr/>
          <p:nvPr/>
        </p:nvSpPr>
        <p:spPr>
          <a:xfrm>
            <a:off x="8573683" y="5518870"/>
            <a:ext cx="3406229" cy="828778"/>
          </a:xfrm>
          <a:prstGeom prst="rect">
            <a:avLst/>
          </a:prstGeom>
        </p:spPr>
        <p:txBody>
          <a:bodyPr wrap="square" lIns="144000" tIns="0" rIns="36000" bIns="0" anchor="ctr">
            <a:noAutofit/>
          </a:bodyPr>
          <a:lstStyle/>
          <a:p>
            <a:pPr defTabSz="957263">
              <a:lnSpc>
                <a:spcPct val="106000"/>
              </a:lnSpc>
            </a:pPr>
            <a:r>
              <a:rPr lang="ru-RU" sz="2000" b="1" dirty="0" smtClean="0">
                <a:latin typeface="Arial Narrow" panose="020B0606020202030204" pitchFamily="34" charset="0"/>
              </a:rPr>
              <a:t>Финансовая </a:t>
            </a:r>
          </a:p>
          <a:p>
            <a:pPr defTabSz="957263">
              <a:lnSpc>
                <a:spcPct val="106000"/>
              </a:lnSpc>
            </a:pPr>
            <a:r>
              <a:rPr lang="ru-RU" sz="2000" b="1" dirty="0" smtClean="0">
                <a:latin typeface="Arial Narrow" panose="020B0606020202030204" pitchFamily="34" charset="0"/>
              </a:rPr>
              <a:t>и гарантийная </a:t>
            </a:r>
            <a:r>
              <a:rPr lang="ru-RU" sz="2000" b="1" dirty="0">
                <a:latin typeface="Arial Narrow" panose="020B0606020202030204" pitchFamily="34" charset="0"/>
              </a:rPr>
              <a:t>поддержка</a:t>
            </a:r>
          </a:p>
        </p:txBody>
      </p:sp>
      <p:sp>
        <p:nvSpPr>
          <p:cNvPr id="51" name="Прямоугольник 50"/>
          <p:cNvSpPr/>
          <p:nvPr/>
        </p:nvSpPr>
        <p:spPr>
          <a:xfrm>
            <a:off x="2514603" y="5564807"/>
            <a:ext cx="3549171" cy="813069"/>
          </a:xfrm>
          <a:prstGeom prst="rect">
            <a:avLst/>
          </a:prstGeom>
        </p:spPr>
        <p:txBody>
          <a:bodyPr wrap="square" lIns="144000" tIns="0" rIns="36000" bIns="0" anchor="ctr">
            <a:noAutofit/>
          </a:bodyPr>
          <a:lstStyle/>
          <a:p>
            <a:pPr defTabSz="957263">
              <a:lnSpc>
                <a:spcPct val="106000"/>
              </a:lnSpc>
            </a:pPr>
            <a:r>
              <a:rPr lang="ru-RU" sz="2000" b="1" dirty="0">
                <a:latin typeface="Arial Narrow" panose="020B0606020202030204" pitchFamily="34" charset="0"/>
              </a:rPr>
              <a:t>Расширение доступа </a:t>
            </a:r>
            <a:endParaRPr lang="ru-RU" sz="2000" b="1" dirty="0" smtClean="0">
              <a:latin typeface="Arial Narrow" panose="020B0606020202030204" pitchFamily="34" charset="0"/>
            </a:endParaRPr>
          </a:p>
          <a:p>
            <a:pPr defTabSz="957263">
              <a:lnSpc>
                <a:spcPct val="106000"/>
              </a:lnSpc>
            </a:pPr>
            <a:r>
              <a:rPr lang="ru-RU" sz="2000" b="1" dirty="0" smtClean="0">
                <a:latin typeface="Arial Narrow" panose="020B0606020202030204" pitchFamily="34" charset="0"/>
              </a:rPr>
              <a:t>к закупкам компаний </a:t>
            </a:r>
          </a:p>
          <a:p>
            <a:pPr defTabSz="957263">
              <a:lnSpc>
                <a:spcPct val="106000"/>
              </a:lnSpc>
            </a:pPr>
            <a:r>
              <a:rPr lang="ru-RU" sz="2000" b="1" dirty="0" smtClean="0">
                <a:latin typeface="Arial Narrow" panose="020B0606020202030204" pitchFamily="34" charset="0"/>
              </a:rPr>
              <a:t>с государственным участием</a:t>
            </a:r>
            <a:endParaRPr lang="ru-RU" sz="2000" b="1" dirty="0">
              <a:latin typeface="Arial Narrow" panose="020B0606020202030204" pitchFamily="34" charset="0"/>
            </a:endParaRPr>
          </a:p>
        </p:txBody>
      </p:sp>
      <p:cxnSp>
        <p:nvCxnSpPr>
          <p:cNvPr id="68" name="Прямая соединительная линия 67"/>
          <p:cNvCxnSpPr/>
          <p:nvPr/>
        </p:nvCxnSpPr>
        <p:spPr>
          <a:xfrm>
            <a:off x="363538" y="5158040"/>
            <a:ext cx="11945259" cy="17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Текст 2"/>
          <p:cNvSpPr txBox="1">
            <a:spLocks/>
          </p:cNvSpPr>
          <p:nvPr/>
        </p:nvSpPr>
        <p:spPr>
          <a:xfrm>
            <a:off x="370506" y="4733899"/>
            <a:ext cx="11884195" cy="369865"/>
          </a:xfrm>
          <a:prstGeom prst="rect">
            <a:avLst/>
          </a:prstGeom>
          <a:noFill/>
        </p:spPr>
        <p:txBody>
          <a:bodyPr vert="horz" lIns="0" tIns="0" rIns="0" bIns="0" rtlCol="0" anchor="b">
            <a:normAutofit/>
          </a:bodyPr>
          <a:lstStyle>
            <a:lvl1pPr marL="0" indent="0" algn="l" defTabSz="1152144" rtl="0" eaLnBrk="1" latinLnBrk="0" hangingPunct="1">
              <a:lnSpc>
                <a:spcPct val="90000"/>
              </a:lnSpc>
              <a:spcBef>
                <a:spcPts val="1260"/>
              </a:spcBef>
              <a:buFont typeface="Arial" panose="020B0604020202020204" pitchFamily="34" charset="0"/>
              <a:buNone/>
              <a:defRPr sz="2000" kern="1200">
                <a:solidFill>
                  <a:schemeClr val="tx1"/>
                </a:solidFill>
                <a:latin typeface="+mn-lt"/>
                <a:ea typeface="+mn-ea"/>
                <a:cs typeface="+mn-cs"/>
              </a:defRPr>
            </a:lvl1pPr>
            <a:lvl2pPr marL="0" indent="0" algn="l" defTabSz="1152144" rtl="0" eaLnBrk="1" latinLnBrk="0" hangingPunct="1">
              <a:lnSpc>
                <a:spcPct val="90000"/>
              </a:lnSpc>
              <a:spcBef>
                <a:spcPts val="630"/>
              </a:spcBef>
              <a:buFont typeface="Arial" panose="020B0604020202020204" pitchFamily="34" charset="0"/>
              <a:buNone/>
              <a:defRPr sz="3024" kern="1200">
                <a:solidFill>
                  <a:schemeClr val="tx1"/>
                </a:solidFill>
                <a:latin typeface="+mn-lt"/>
                <a:ea typeface="+mn-ea"/>
                <a:cs typeface="+mn-cs"/>
              </a:defRPr>
            </a:lvl2pPr>
            <a:lvl3pPr marL="242962" indent="0" algn="l" defTabSz="1152144" rtl="0" eaLnBrk="1" latinLnBrk="0" hangingPunct="1">
              <a:lnSpc>
                <a:spcPct val="90000"/>
              </a:lnSpc>
              <a:spcBef>
                <a:spcPts val="630"/>
              </a:spcBef>
              <a:buFont typeface="Arial" panose="020B0604020202020204" pitchFamily="34" charset="0"/>
              <a:buNone/>
              <a:defRPr sz="2520" kern="1200">
                <a:solidFill>
                  <a:schemeClr val="tx1"/>
                </a:solidFill>
                <a:latin typeface="+mn-lt"/>
                <a:ea typeface="+mn-ea"/>
                <a:cs typeface="+mn-cs"/>
              </a:defRPr>
            </a:lvl3pPr>
            <a:lvl4pPr marL="476432" indent="0" algn="l" defTabSz="1152144" rtl="0" eaLnBrk="1" latinLnBrk="0" hangingPunct="1">
              <a:lnSpc>
                <a:spcPct val="90000"/>
              </a:lnSpc>
              <a:spcBef>
                <a:spcPts val="630"/>
              </a:spcBef>
              <a:buFont typeface="Arial" panose="020B0604020202020204" pitchFamily="34" charset="0"/>
              <a:buNone/>
              <a:defRPr sz="2268" kern="1200">
                <a:solidFill>
                  <a:schemeClr val="tx1"/>
                </a:solidFill>
                <a:latin typeface="+mn-lt"/>
                <a:ea typeface="+mn-ea"/>
                <a:cs typeface="+mn-cs"/>
              </a:defRPr>
            </a:lvl4pPr>
            <a:lvl5pPr marL="719391" indent="0" algn="l" defTabSz="1152144" rtl="0" eaLnBrk="1" latinLnBrk="0" hangingPunct="1">
              <a:lnSpc>
                <a:spcPct val="90000"/>
              </a:lnSpc>
              <a:spcBef>
                <a:spcPts val="630"/>
              </a:spcBef>
              <a:buFont typeface="Arial" panose="020B0604020202020204" pitchFamily="34" charset="0"/>
              <a:buNone/>
              <a:defRPr sz="2268" kern="1200">
                <a:solidFill>
                  <a:schemeClr val="tx1"/>
                </a:solidFill>
                <a:latin typeface="+mn-lt"/>
                <a:ea typeface="+mn-ea"/>
                <a:cs typeface="+mn-cs"/>
              </a:defRPr>
            </a:lvl5pPr>
            <a:lvl6pPr marL="3168396"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6pPr>
            <a:lvl7pPr marL="3744468"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7pPr>
            <a:lvl8pPr marL="4320540"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8pPr>
            <a:lvl9pPr marL="4896612"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9pPr>
          </a:lstStyle>
          <a:p>
            <a:pPr algn="ctr" defTabSz="914373">
              <a:spcBef>
                <a:spcPts val="0"/>
              </a:spcBef>
            </a:pPr>
            <a:r>
              <a:rPr lang="ru-RU" b="1" dirty="0" smtClean="0">
                <a:solidFill>
                  <a:srgbClr val="002060"/>
                </a:solidFill>
                <a:latin typeface="Arial Narrow" panose="020B0606020202030204" pitchFamily="34" charset="0"/>
              </a:rPr>
              <a:t>Основные виды поддержки субъектов МСП, оказываемые Корпорацией МСП</a:t>
            </a:r>
            <a:endParaRPr lang="ru-RU" b="1" dirty="0">
              <a:solidFill>
                <a:srgbClr val="002060"/>
              </a:solidFill>
              <a:latin typeface="Arial Narrow" panose="020B0606020202030204" pitchFamily="34" charset="0"/>
            </a:endParaRPr>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308" y="7381329"/>
            <a:ext cx="1248485" cy="619301"/>
          </a:xfrm>
          <a:prstGeom prst="rect">
            <a:avLst/>
          </a:prstGeom>
        </p:spPr>
      </p:pic>
      <p:sp>
        <p:nvSpPr>
          <p:cNvPr id="70" name="Скругленный прямоугольник 69"/>
          <p:cNvSpPr/>
          <p:nvPr/>
        </p:nvSpPr>
        <p:spPr>
          <a:xfrm>
            <a:off x="6415313" y="7041980"/>
            <a:ext cx="5892800" cy="1240473"/>
          </a:xfrm>
          <a:prstGeom prst="roundRect">
            <a:avLst>
              <a:gd name="adj" fmla="val 4144"/>
            </a:avLst>
          </a:prstGeom>
          <a:solidFill>
            <a:schemeClr val="accent1">
              <a:lumMod val="60000"/>
              <a:lumOff val="40000"/>
            </a:schemeClr>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dirty="0">
              <a:solidFill>
                <a:schemeClr val="bg1"/>
              </a:solidFill>
              <a:latin typeface="Calibri"/>
            </a:endParaRPr>
          </a:p>
        </p:txBody>
      </p:sp>
      <p:sp>
        <p:nvSpPr>
          <p:cNvPr id="72" name="Прямоугольник 71"/>
          <p:cNvSpPr/>
          <p:nvPr/>
        </p:nvSpPr>
        <p:spPr>
          <a:xfrm>
            <a:off x="8573683" y="7222605"/>
            <a:ext cx="4031913" cy="828778"/>
          </a:xfrm>
          <a:prstGeom prst="rect">
            <a:avLst/>
          </a:prstGeom>
        </p:spPr>
        <p:txBody>
          <a:bodyPr wrap="square" lIns="144000" tIns="0" rIns="36000" bIns="0" anchor="ctr">
            <a:noAutofit/>
          </a:bodyPr>
          <a:lstStyle/>
          <a:p>
            <a:pPr defTabSz="957263">
              <a:lnSpc>
                <a:spcPct val="106000"/>
              </a:lnSpc>
            </a:pPr>
            <a:r>
              <a:rPr lang="ru-RU" sz="2000" b="1" dirty="0" smtClean="0">
                <a:latin typeface="Arial Narrow" panose="020B0606020202030204" pitchFamily="34" charset="0"/>
              </a:rPr>
              <a:t>Имущественная</a:t>
            </a:r>
            <a:r>
              <a:rPr lang="ru-RU" sz="2000" b="1" dirty="0">
                <a:latin typeface="Arial Narrow" panose="020B0606020202030204" pitchFamily="34" charset="0"/>
              </a:rPr>
              <a:t> </a:t>
            </a:r>
            <a:endParaRPr lang="ru-RU" sz="2000" b="1" dirty="0" smtClean="0">
              <a:latin typeface="Arial Narrow" panose="020B0606020202030204" pitchFamily="34" charset="0"/>
            </a:endParaRPr>
          </a:p>
          <a:p>
            <a:pPr defTabSz="957263">
              <a:lnSpc>
                <a:spcPct val="106000"/>
              </a:lnSpc>
            </a:pPr>
            <a:r>
              <a:rPr lang="ru-RU" sz="2000" b="1" dirty="0" smtClean="0">
                <a:latin typeface="Arial Narrow" panose="020B0606020202030204" pitchFamily="34" charset="0"/>
              </a:rPr>
              <a:t>и консультационная поддержка, программы обучения </a:t>
            </a:r>
            <a:endParaRPr lang="ru-RU" sz="2000" b="1" dirty="0">
              <a:latin typeface="Arial Narrow" panose="020B0606020202030204" pitchFamily="34" charset="0"/>
            </a:endParaRPr>
          </a:p>
        </p:txBody>
      </p:sp>
      <p:pic>
        <p:nvPicPr>
          <p:cNvPr id="41" name="Рисунок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cxnSp>
        <p:nvCxnSpPr>
          <p:cNvPr id="53" name="Прямая соединительная линия 52"/>
          <p:cNvCxnSpPr/>
          <p:nvPr/>
        </p:nvCxnSpPr>
        <p:spPr>
          <a:xfrm>
            <a:off x="356279" y="1304495"/>
            <a:ext cx="11945259" cy="17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Прямоугольник 53"/>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2</a:t>
            </a:r>
            <a:endParaRPr lang="ru-RU" sz="1200" dirty="0">
              <a:latin typeface="Arial Narrow" panose="020B0606020202030204" pitchFamily="34" charset="0"/>
            </a:endParaRPr>
          </a:p>
        </p:txBody>
      </p:sp>
      <p:pic>
        <p:nvPicPr>
          <p:cNvPr id="4" name="Рисунок 3"/>
          <p:cNvPicPr>
            <a:picLocks noChangeAspect="1"/>
          </p:cNvPicPr>
          <p:nvPr/>
        </p:nvPicPr>
        <p:blipFill>
          <a:blip r:embed="rId4"/>
          <a:stretch>
            <a:fillRect/>
          </a:stretch>
        </p:blipFill>
        <p:spPr>
          <a:xfrm>
            <a:off x="6701275" y="5653577"/>
            <a:ext cx="1227111" cy="636310"/>
          </a:xfrm>
          <a:prstGeom prst="rect">
            <a:avLst/>
          </a:prstGeom>
        </p:spPr>
      </p:pic>
      <p:pic>
        <p:nvPicPr>
          <p:cNvPr id="5" name="Рисунок 4"/>
          <p:cNvPicPr>
            <a:picLocks noChangeAspect="1"/>
          </p:cNvPicPr>
          <p:nvPr/>
        </p:nvPicPr>
        <p:blipFill>
          <a:blip r:embed="rId5"/>
          <a:stretch>
            <a:fillRect/>
          </a:stretch>
        </p:blipFill>
        <p:spPr>
          <a:xfrm>
            <a:off x="621434" y="5644859"/>
            <a:ext cx="1226231" cy="645028"/>
          </a:xfrm>
          <a:prstGeom prst="rect">
            <a:avLst/>
          </a:prstGeom>
        </p:spPr>
      </p:pic>
      <p:pic>
        <p:nvPicPr>
          <p:cNvPr id="7" name="Рисунок 6"/>
          <p:cNvPicPr>
            <a:picLocks noChangeAspect="1"/>
          </p:cNvPicPr>
          <p:nvPr/>
        </p:nvPicPr>
        <p:blipFill>
          <a:blip r:embed="rId6"/>
          <a:stretch>
            <a:fillRect/>
          </a:stretch>
        </p:blipFill>
        <p:spPr>
          <a:xfrm>
            <a:off x="6701275" y="7381329"/>
            <a:ext cx="1227111" cy="579180"/>
          </a:xfrm>
          <a:prstGeom prst="rect">
            <a:avLst/>
          </a:prstGeom>
        </p:spPr>
      </p:pic>
    </p:spTree>
    <p:extLst>
      <p:ext uri="{BB962C8B-B14F-4D97-AF65-F5344CB8AC3E}">
        <p14:creationId xmlns:p14="http://schemas.microsoft.com/office/powerpoint/2010/main" val="2693596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Рисунок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10" name="TextBox 9"/>
          <p:cNvSpPr txBox="1"/>
          <p:nvPr/>
        </p:nvSpPr>
        <p:spPr>
          <a:xfrm>
            <a:off x="3876843" y="93178"/>
            <a:ext cx="6803857" cy="636169"/>
          </a:xfrm>
          <a:prstGeom prst="rect">
            <a:avLst/>
          </a:prstGeom>
          <a:noFill/>
        </p:spPr>
        <p:txBody>
          <a:bodyPr wrap="none" lIns="72000" tIns="36000" rIns="0" bIns="36000" rtlCol="0" anchor="ctr">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ru-RU" sz="2000" b="1" u="none" strike="noStrike" kern="1200" cap="none" spc="0" normalizeH="0" baseline="0" noProof="0" dirty="0" smtClean="0">
                <a:ln>
                  <a:noFill/>
                </a:ln>
                <a:solidFill>
                  <a:schemeClr val="accent5">
                    <a:lumMod val="75000"/>
                  </a:schemeClr>
                </a:solidFill>
                <a:effectLst/>
                <a:uLnTx/>
                <a:uFillTx/>
                <a:latin typeface="Arial Narrow" panose="020B0606020202030204" pitchFamily="34" charset="0"/>
                <a:cs typeface="Times New Roman" panose="02020603050405020304" pitchFamily="18" charset="0"/>
              </a:rPr>
              <a:t>Закупки у субъектов МСП </a:t>
            </a:r>
          </a:p>
        </p:txBody>
      </p:sp>
      <p:cxnSp>
        <p:nvCxnSpPr>
          <p:cNvPr id="17" name="Прямая соединительная линия 16"/>
          <p:cNvCxnSpPr/>
          <p:nvPr/>
        </p:nvCxnSpPr>
        <p:spPr>
          <a:xfrm>
            <a:off x="244570" y="3879743"/>
            <a:ext cx="12074430"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3598" y="8117613"/>
            <a:ext cx="12074430" cy="247440"/>
          </a:xfrm>
          <a:prstGeom prst="rect">
            <a:avLst/>
          </a:prstGeom>
          <a:noFill/>
        </p:spPr>
        <p:txBody>
          <a:bodyPr wrap="squar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000" b="0" i="1" u="none" strike="noStrike" kern="1200" cap="none" spc="0" normalizeH="0" baseline="0" noProof="0" dirty="0" smtClean="0">
                <a:ln>
                  <a:noFill/>
                </a:ln>
                <a:solidFill>
                  <a:schemeClr val="bg2">
                    <a:lumMod val="50000"/>
                  </a:schemeClr>
                </a:solidFill>
                <a:effectLst/>
                <a:uLnTx/>
                <a:uFillTx/>
                <a:latin typeface="Arial Narrow" panose="020B0606020202030204" pitchFamily="34" charset="0"/>
              </a:rPr>
              <a:t>Источник: </a:t>
            </a:r>
            <a:r>
              <a:rPr kumimoji="0" lang="ru-RU" sz="1000" b="0" i="1" u="none" strike="noStrike" kern="1200" cap="none" spc="0" normalizeH="0" baseline="0" noProof="0" dirty="0">
                <a:ln>
                  <a:noFill/>
                </a:ln>
                <a:solidFill>
                  <a:schemeClr val="bg2">
                    <a:lumMod val="50000"/>
                  </a:schemeClr>
                </a:solidFill>
                <a:effectLst/>
                <a:uLnTx/>
                <a:uFillTx/>
                <a:latin typeface="Arial Narrow" panose="020B0606020202030204" pitchFamily="34" charset="0"/>
              </a:rPr>
              <a:t>результаты оценки и мониторинга соответствия, данные реестра договоров, заключенных по результатам закупок, сведения, размещенные в ЕИС, сведения, полученные от крупнейших заказчиков </a:t>
            </a:r>
          </a:p>
        </p:txBody>
      </p:sp>
      <p:sp>
        <p:nvSpPr>
          <p:cNvPr id="2" name="Прямоугольник 1"/>
          <p:cNvSpPr/>
          <p:nvPr/>
        </p:nvSpPr>
        <p:spPr>
          <a:xfrm>
            <a:off x="3082619" y="2124796"/>
            <a:ext cx="5761363" cy="488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002060"/>
                </a:solidFill>
                <a:latin typeface="Arial Narrow" panose="020B0606020202030204" pitchFamily="34" charset="0"/>
                <a:cs typeface="Times New Roman" panose="02020603050405020304" pitchFamily="18" charset="0"/>
              </a:rPr>
              <a:t>СОСТОЯНИЕ 2017 ГОДА: </a:t>
            </a:r>
            <a:endParaRPr lang="ru-RU" sz="2000" b="1" dirty="0">
              <a:solidFill>
                <a:srgbClr val="002060"/>
              </a:solidFill>
              <a:latin typeface="Arial Narrow" panose="020B0606020202030204" pitchFamily="34" charset="0"/>
              <a:cs typeface="Times New Roman" panose="02020603050405020304" pitchFamily="18" charset="0"/>
            </a:endParaRPr>
          </a:p>
        </p:txBody>
      </p:sp>
      <p:sp>
        <p:nvSpPr>
          <p:cNvPr id="4" name="Прямоугольник 3"/>
          <p:cNvSpPr/>
          <p:nvPr/>
        </p:nvSpPr>
        <p:spPr>
          <a:xfrm>
            <a:off x="282574" y="1006449"/>
            <a:ext cx="12036425" cy="1203583"/>
          </a:xfrm>
          <a:prstGeom prst="rect">
            <a:avLst/>
          </a:prstGeom>
          <a:solidFill>
            <a:schemeClr val="accent1">
              <a:lumMod val="50000"/>
            </a:schemeClr>
          </a:solidFill>
        </p:spPr>
        <p:txBody>
          <a:bodyPr wrap="square" anchor="ctr" anchorCtr="0">
            <a:noAutofit/>
          </a:bodyPr>
          <a:lstStyle/>
          <a:p>
            <a:pPr algn="ctr"/>
            <a:r>
              <a:rPr lang="ru-RU" sz="2800" b="1" dirty="0">
                <a:solidFill>
                  <a:schemeClr val="accent2"/>
                </a:solidFill>
                <a:latin typeface="Arial Narrow" panose="020B0606020202030204" pitchFamily="34" charset="0"/>
              </a:rPr>
              <a:t>За </a:t>
            </a:r>
            <a:r>
              <a:rPr lang="ru-RU" sz="3200" b="1" dirty="0">
                <a:solidFill>
                  <a:schemeClr val="accent2"/>
                </a:solidFill>
                <a:latin typeface="Arial Narrow" panose="020B0606020202030204" pitchFamily="34" charset="0"/>
              </a:rPr>
              <a:t>2016 </a:t>
            </a:r>
            <a:r>
              <a:rPr lang="ru-RU" sz="2800" b="1" dirty="0">
                <a:solidFill>
                  <a:schemeClr val="accent2"/>
                </a:solidFill>
                <a:latin typeface="Arial Narrow" panose="020B0606020202030204" pitchFamily="34" charset="0"/>
              </a:rPr>
              <a:t>год объем закупок у субъектов МСП </a:t>
            </a:r>
            <a:r>
              <a:rPr lang="ru-RU" sz="2800" b="1" dirty="0" smtClean="0">
                <a:solidFill>
                  <a:schemeClr val="accent2"/>
                </a:solidFill>
                <a:latin typeface="Arial Narrow" panose="020B0606020202030204" pitchFamily="34" charset="0"/>
              </a:rPr>
              <a:t>составил </a:t>
            </a:r>
            <a:r>
              <a:rPr lang="ru-RU" sz="3200" b="1" dirty="0" smtClean="0">
                <a:solidFill>
                  <a:schemeClr val="accent2"/>
                </a:solidFill>
                <a:latin typeface="Arial Narrow" panose="020B0606020202030204" pitchFamily="34" charset="0"/>
              </a:rPr>
              <a:t>1,511 </a:t>
            </a:r>
            <a:r>
              <a:rPr lang="ru-RU" sz="3200" b="1" dirty="0">
                <a:solidFill>
                  <a:schemeClr val="accent2"/>
                </a:solidFill>
                <a:latin typeface="Arial Narrow" panose="020B0606020202030204" pitchFamily="34" charset="0"/>
              </a:rPr>
              <a:t>трлн </a:t>
            </a:r>
            <a:r>
              <a:rPr lang="ru-RU" sz="3200" b="1" dirty="0" smtClean="0">
                <a:solidFill>
                  <a:schemeClr val="accent2"/>
                </a:solidFill>
                <a:latin typeface="Arial Narrow" panose="020B0606020202030204" pitchFamily="34" charset="0"/>
              </a:rPr>
              <a:t>рублей </a:t>
            </a:r>
          </a:p>
          <a:p>
            <a:pPr algn="ctr"/>
            <a:r>
              <a:rPr lang="ru-RU" i="1" dirty="0" smtClean="0">
                <a:solidFill>
                  <a:schemeClr val="bg1"/>
                </a:solidFill>
                <a:latin typeface="Arial Narrow" panose="020B0606020202030204" pitchFamily="34" charset="0"/>
              </a:rPr>
              <a:t>(на </a:t>
            </a:r>
            <a:r>
              <a:rPr lang="ru-RU" i="1" dirty="0">
                <a:solidFill>
                  <a:schemeClr val="bg1"/>
                </a:solidFill>
                <a:latin typeface="Arial Narrow" panose="020B0606020202030204" pitchFamily="34" charset="0"/>
              </a:rPr>
              <a:t>основании данных, подтвержденных Федеральным казначейством, ФНС </a:t>
            </a:r>
            <a:r>
              <a:rPr lang="ru-RU" i="1" dirty="0" smtClean="0">
                <a:solidFill>
                  <a:schemeClr val="bg1"/>
                </a:solidFill>
                <a:latin typeface="Arial Narrow" panose="020B0606020202030204" pitchFamily="34" charset="0"/>
              </a:rPr>
              <a:t>России)</a:t>
            </a:r>
            <a:endParaRPr lang="ru-RU" i="1" dirty="0">
              <a:solidFill>
                <a:schemeClr val="bg1"/>
              </a:solidFill>
              <a:latin typeface="Arial Narrow" panose="020B0606020202030204" pitchFamily="34" charset="0"/>
            </a:endParaRPr>
          </a:p>
        </p:txBody>
      </p:sp>
      <p:cxnSp>
        <p:nvCxnSpPr>
          <p:cNvPr id="6" name="Прямая соединительная линия 5"/>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Скругленный прямоугольник 4"/>
          <p:cNvSpPr/>
          <p:nvPr/>
        </p:nvSpPr>
        <p:spPr>
          <a:xfrm>
            <a:off x="390126" y="2671046"/>
            <a:ext cx="2471583" cy="27564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ctr" defTabSz="889000">
              <a:lnSpc>
                <a:spcPct val="90000"/>
              </a:lnSpc>
              <a:spcBef>
                <a:spcPct val="0"/>
              </a:spcBef>
              <a:spcAft>
                <a:spcPts val="0"/>
              </a:spcAft>
            </a:pPr>
            <a:endParaRPr lang="ru-RU" sz="1500" kern="1200" baseline="0" dirty="0" smtClean="0">
              <a:solidFill>
                <a:schemeClr val="bg1"/>
              </a:solidFill>
              <a:latin typeface="Arial Narrow" panose="020B0606020202030204" pitchFamily="34" charset="0"/>
            </a:endParaRPr>
          </a:p>
        </p:txBody>
      </p:sp>
      <p:sp>
        <p:nvSpPr>
          <p:cNvPr id="22" name="Скругленный прямоугольник 21"/>
          <p:cNvSpPr/>
          <p:nvPr/>
        </p:nvSpPr>
        <p:spPr>
          <a:xfrm>
            <a:off x="4522063" y="3586004"/>
            <a:ext cx="3455309" cy="2373326"/>
          </a:xfrm>
          <a:prstGeom prst="roundRect">
            <a:avLst>
              <a:gd name="adj" fmla="val 0"/>
            </a:avLst>
          </a:prstGeom>
          <a:solidFill>
            <a:schemeClr val="accent1">
              <a:lumMod val="50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3" name="Скругленный прямоугольник 6"/>
          <p:cNvSpPr/>
          <p:nvPr/>
        </p:nvSpPr>
        <p:spPr>
          <a:xfrm>
            <a:off x="5047111" y="3534342"/>
            <a:ext cx="2601746" cy="27483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ctr" defTabSz="889000">
              <a:spcBef>
                <a:spcPct val="0"/>
              </a:spcBef>
              <a:spcAft>
                <a:spcPts val="0"/>
              </a:spcAft>
            </a:pPr>
            <a:endParaRPr lang="ru-RU" sz="3600" b="1" kern="1200" dirty="0" smtClean="0">
              <a:solidFill>
                <a:schemeClr val="tx1"/>
              </a:solidFill>
              <a:latin typeface="Arial Narrow" panose="020B0606020202030204" pitchFamily="34" charset="0"/>
            </a:endParaRPr>
          </a:p>
          <a:p>
            <a:pPr lvl="0" algn="ctr" defTabSz="889000">
              <a:spcBef>
                <a:spcPct val="0"/>
              </a:spcBef>
              <a:spcAft>
                <a:spcPts val="0"/>
              </a:spcAft>
            </a:pPr>
            <a:endParaRPr lang="ru-RU" sz="3600" b="1" baseline="0" dirty="0">
              <a:solidFill>
                <a:schemeClr val="tx1"/>
              </a:solidFill>
              <a:latin typeface="Arial Narrow" panose="020B0606020202030204" pitchFamily="34" charset="0"/>
            </a:endParaRPr>
          </a:p>
          <a:p>
            <a:pPr lvl="0" algn="ctr" defTabSz="889000">
              <a:spcBef>
                <a:spcPct val="0"/>
              </a:spcBef>
              <a:spcAft>
                <a:spcPts val="0"/>
              </a:spcAft>
            </a:pPr>
            <a:r>
              <a:rPr lang="ru-RU" sz="1400" b="0" kern="1200" baseline="0" dirty="0" smtClean="0">
                <a:solidFill>
                  <a:schemeClr val="bg1"/>
                </a:solidFill>
                <a:latin typeface="Arial Narrow" panose="020B0606020202030204" pitchFamily="34" charset="0"/>
              </a:rPr>
              <a:t>(</a:t>
            </a:r>
            <a:r>
              <a:rPr lang="ru-RU" sz="1400" b="1" kern="1200" dirty="0" smtClean="0">
                <a:solidFill>
                  <a:schemeClr val="bg1"/>
                </a:solidFill>
                <a:latin typeface="Arial Narrow" panose="020B0606020202030204" pitchFamily="34" charset="0"/>
              </a:rPr>
              <a:t>от 10 до 97%), </a:t>
            </a:r>
            <a:r>
              <a:rPr lang="ru-RU" sz="1400" b="0" kern="1200" baseline="0" dirty="0" smtClean="0">
                <a:solidFill>
                  <a:schemeClr val="bg1"/>
                </a:solidFill>
                <a:latin typeface="Arial Narrow" panose="020B0606020202030204" pitchFamily="34" charset="0"/>
              </a:rPr>
              <a:t>что </a:t>
            </a:r>
          </a:p>
          <a:p>
            <a:pPr lvl="0" algn="ctr" defTabSz="889000">
              <a:spcBef>
                <a:spcPct val="0"/>
              </a:spcBef>
              <a:spcAft>
                <a:spcPts val="0"/>
              </a:spcAft>
            </a:pPr>
            <a:r>
              <a:rPr lang="ru-RU" sz="1400" b="0" kern="1200" baseline="0" dirty="0" smtClean="0">
                <a:solidFill>
                  <a:schemeClr val="bg1"/>
                </a:solidFill>
                <a:latin typeface="Arial Narrow" panose="020B0606020202030204" pitchFamily="34" charset="0"/>
              </a:rPr>
              <a:t>в почти </a:t>
            </a:r>
            <a:r>
              <a:rPr lang="ru-RU" sz="1400" b="1" kern="1200" dirty="0" smtClean="0">
                <a:solidFill>
                  <a:schemeClr val="bg1"/>
                </a:solidFill>
                <a:latin typeface="Arial Narrow" panose="020B0606020202030204" pitchFamily="34" charset="0"/>
              </a:rPr>
              <a:t>3,5</a:t>
            </a:r>
            <a:r>
              <a:rPr lang="ru-RU" sz="1400" b="0" kern="1200" baseline="0" dirty="0" smtClean="0">
                <a:solidFill>
                  <a:schemeClr val="bg1"/>
                </a:solidFill>
                <a:latin typeface="Arial Narrow" panose="020B0606020202030204" pitchFamily="34" charset="0"/>
              </a:rPr>
              <a:t> раза превышает установленную квоту </a:t>
            </a:r>
            <a:r>
              <a:rPr lang="ru-RU" sz="1400" b="1" kern="1200" dirty="0" smtClean="0">
                <a:solidFill>
                  <a:schemeClr val="bg1"/>
                </a:solidFill>
                <a:latin typeface="Arial Narrow" panose="020B0606020202030204" pitchFamily="34" charset="0"/>
              </a:rPr>
              <a:t>(10%)</a:t>
            </a:r>
            <a:endParaRPr lang="ru-RU" sz="1400" b="1" kern="1200" dirty="0">
              <a:solidFill>
                <a:schemeClr val="bg1"/>
              </a:solidFill>
              <a:latin typeface="Arial Narrow" panose="020B0606020202030204" pitchFamily="34" charset="0"/>
            </a:endParaRPr>
          </a:p>
        </p:txBody>
      </p:sp>
      <p:sp>
        <p:nvSpPr>
          <p:cNvPr id="20" name="Скругленный прямоугольник 19"/>
          <p:cNvSpPr/>
          <p:nvPr/>
        </p:nvSpPr>
        <p:spPr>
          <a:xfrm>
            <a:off x="8514681" y="3557490"/>
            <a:ext cx="3513172" cy="2399215"/>
          </a:xfrm>
          <a:prstGeom prst="roundRect">
            <a:avLst>
              <a:gd name="adj" fmla="val 0"/>
            </a:avLst>
          </a:prstGeom>
          <a:solidFill>
            <a:schemeClr val="accent1">
              <a:lumMod val="50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1" name="Скругленный прямоугольник 8"/>
          <p:cNvSpPr/>
          <p:nvPr/>
        </p:nvSpPr>
        <p:spPr>
          <a:xfrm>
            <a:off x="6052664" y="2645133"/>
            <a:ext cx="2629343" cy="27465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ctr" defTabSz="889000">
              <a:lnSpc>
                <a:spcPct val="100000"/>
              </a:lnSpc>
              <a:spcBef>
                <a:spcPct val="0"/>
              </a:spcBef>
              <a:spcAft>
                <a:spcPts val="0"/>
              </a:spcAft>
            </a:pPr>
            <a:endParaRPr lang="ru-RU" sz="1400" b="1" kern="120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kern="120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3600" b="1" kern="1200" dirty="0" smtClean="0">
              <a:solidFill>
                <a:schemeClr val="tx1"/>
              </a:solidFill>
              <a:latin typeface="Arial Narrow" panose="020B0606020202030204" pitchFamily="34" charset="0"/>
            </a:endParaRPr>
          </a:p>
        </p:txBody>
      </p:sp>
      <p:sp>
        <p:nvSpPr>
          <p:cNvPr id="18" name="Скругленный прямоугольник 17"/>
          <p:cNvSpPr/>
          <p:nvPr/>
        </p:nvSpPr>
        <p:spPr>
          <a:xfrm>
            <a:off x="495408" y="3616104"/>
            <a:ext cx="3481858" cy="2373326"/>
          </a:xfrm>
          <a:prstGeom prst="roundRect">
            <a:avLst>
              <a:gd name="adj" fmla="val 0"/>
            </a:avLst>
          </a:prstGeom>
          <a:solidFill>
            <a:schemeClr val="accent1">
              <a:lumMod val="50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9" name="Скругленный прямоугольник 10"/>
          <p:cNvSpPr/>
          <p:nvPr/>
        </p:nvSpPr>
        <p:spPr>
          <a:xfrm>
            <a:off x="644654" y="2632505"/>
            <a:ext cx="3222608" cy="27397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ctr" defTabSz="889000">
              <a:lnSpc>
                <a:spcPct val="80000"/>
              </a:lnSpc>
              <a:spcBef>
                <a:spcPct val="0"/>
              </a:spcBef>
              <a:spcAft>
                <a:spcPts val="0"/>
              </a:spcAft>
            </a:pPr>
            <a:endParaRPr lang="ru-RU" sz="800" b="1" kern="1200" baseline="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dirty="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kern="1200" baseline="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dirty="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kern="1200" baseline="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kern="1200" baseline="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3600" b="1" kern="1200" baseline="0" dirty="0" smtClean="0">
              <a:solidFill>
                <a:schemeClr val="tx1"/>
              </a:solidFill>
              <a:latin typeface="Arial Narrow" panose="020B0606020202030204" pitchFamily="34" charset="0"/>
            </a:endParaRPr>
          </a:p>
          <a:p>
            <a:pPr lvl="0" algn="ctr" defTabSz="889000">
              <a:lnSpc>
                <a:spcPct val="80000"/>
              </a:lnSpc>
              <a:spcBef>
                <a:spcPct val="0"/>
              </a:spcBef>
              <a:spcAft>
                <a:spcPts val="0"/>
              </a:spcAft>
            </a:pPr>
            <a:r>
              <a:rPr lang="ru-RU" sz="2400" b="1" kern="1200" baseline="0" dirty="0" smtClean="0">
                <a:solidFill>
                  <a:schemeClr val="tx1"/>
                </a:solidFill>
                <a:latin typeface="Arial Narrow" panose="020B0606020202030204" pitchFamily="34" charset="0"/>
              </a:rPr>
              <a:t> </a:t>
            </a:r>
          </a:p>
          <a:p>
            <a:pPr lvl="0" algn="ctr" defTabSz="889000">
              <a:lnSpc>
                <a:spcPct val="100000"/>
              </a:lnSpc>
              <a:spcBef>
                <a:spcPct val="0"/>
              </a:spcBef>
              <a:spcAft>
                <a:spcPts val="0"/>
              </a:spcAft>
            </a:pPr>
            <a:r>
              <a:rPr lang="ru-RU" sz="1400" b="1" i="1" kern="1200" baseline="0" dirty="0" smtClean="0">
                <a:solidFill>
                  <a:schemeClr val="bg1"/>
                </a:solidFill>
                <a:latin typeface="Arial Narrow" panose="020B0606020202030204" pitchFamily="34" charset="0"/>
              </a:rPr>
              <a:t>К концу 2017 года ожидаемый объем:</a:t>
            </a:r>
          </a:p>
          <a:p>
            <a:pPr lvl="0" algn="ctr" defTabSz="889000">
              <a:lnSpc>
                <a:spcPct val="80000"/>
              </a:lnSpc>
              <a:spcBef>
                <a:spcPct val="0"/>
              </a:spcBef>
              <a:spcAft>
                <a:spcPts val="0"/>
              </a:spcAft>
            </a:pPr>
            <a:endParaRPr lang="ru-RU" sz="1400" b="1" kern="1200" baseline="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r>
              <a:rPr lang="ru-RU" sz="3600" b="1" kern="1200" baseline="0" dirty="0" smtClean="0">
                <a:solidFill>
                  <a:schemeClr val="tx1"/>
                </a:solidFill>
                <a:latin typeface="Arial Narrow" panose="020B0606020202030204" pitchFamily="34" charset="0"/>
              </a:rPr>
              <a:t> </a:t>
            </a:r>
            <a:br>
              <a:rPr lang="ru-RU" sz="3600" b="1" kern="1200" baseline="0" dirty="0" smtClean="0">
                <a:solidFill>
                  <a:schemeClr val="tx1"/>
                </a:solidFill>
                <a:latin typeface="Arial Narrow" panose="020B0606020202030204" pitchFamily="34" charset="0"/>
              </a:rPr>
            </a:br>
            <a:endParaRPr lang="ru-RU" sz="3600" b="1" kern="1200" baseline="0" dirty="0">
              <a:solidFill>
                <a:schemeClr val="tx1"/>
              </a:solidFill>
              <a:latin typeface="Arial Narrow" panose="020B0606020202030204" pitchFamily="34" charset="0"/>
            </a:endParaRPr>
          </a:p>
        </p:txBody>
      </p:sp>
      <p:sp>
        <p:nvSpPr>
          <p:cNvPr id="33" name="Прямоугольник 32"/>
          <p:cNvSpPr/>
          <p:nvPr/>
        </p:nvSpPr>
        <p:spPr>
          <a:xfrm>
            <a:off x="2338655" y="7418432"/>
            <a:ext cx="9969026" cy="689600"/>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8000" tIns="72000" rIns="108000" bIns="72000" numCol="1" spcCol="1270" anchor="ctr" anchorCtr="0">
            <a:noAutofit/>
          </a:bodyPr>
          <a:lstStyle/>
          <a:p>
            <a:pPr marL="171450" lvl="1" indent="-171450" algn="l" defTabSz="666750">
              <a:lnSpc>
                <a:spcPct val="90000"/>
              </a:lnSpc>
              <a:spcBef>
                <a:spcPct val="0"/>
              </a:spcBef>
              <a:spcAft>
                <a:spcPts val="0"/>
              </a:spcAft>
              <a:buFont typeface="Wingdings" panose="05000000000000000000" pitchFamily="2" charset="2"/>
              <a:buChar char="§"/>
            </a:pPr>
            <a:r>
              <a:rPr lang="ru-RU" sz="1400" b="0" kern="1200" spc="0" baseline="0" dirty="0" smtClean="0">
                <a:latin typeface="Arial Narrow" panose="020B0606020202030204" pitchFamily="34" charset="0"/>
              </a:rPr>
              <a:t>при участии Корпорации МСП сформирован перечень из </a:t>
            </a:r>
            <a:r>
              <a:rPr lang="ru-RU" sz="1400" b="1" kern="1200" spc="0" baseline="0" dirty="0" smtClean="0">
                <a:solidFill>
                  <a:schemeClr val="accent5">
                    <a:lumMod val="75000"/>
                  </a:schemeClr>
                </a:solidFill>
                <a:latin typeface="Arial Narrow" panose="020B0606020202030204" pitchFamily="34" charset="0"/>
              </a:rPr>
              <a:t>90 заказчиков </a:t>
            </a:r>
            <a:r>
              <a:rPr lang="ru-RU" sz="1400" b="0" kern="1200" spc="0" baseline="0" dirty="0" smtClean="0">
                <a:latin typeface="Arial Narrow" panose="020B0606020202030204" pitchFamily="34" charset="0"/>
              </a:rPr>
              <a:t>регионального уровня в </a:t>
            </a:r>
            <a:r>
              <a:rPr lang="ru-RU" sz="1400" b="1" kern="1200" spc="0" baseline="0" dirty="0" smtClean="0">
                <a:solidFill>
                  <a:schemeClr val="accent5">
                    <a:lumMod val="75000"/>
                  </a:schemeClr>
                </a:solidFill>
                <a:latin typeface="Arial Narrow" panose="020B0606020202030204" pitchFamily="34" charset="0"/>
              </a:rPr>
              <a:t>38 регионах</a:t>
            </a:r>
            <a:r>
              <a:rPr lang="ru-RU" sz="1400" b="1" kern="1200" spc="0" baseline="0" dirty="0" smtClean="0">
                <a:solidFill>
                  <a:srgbClr val="0070C0"/>
                </a:solidFill>
                <a:latin typeface="Arial Narrow" panose="020B0606020202030204" pitchFamily="34" charset="0"/>
              </a:rPr>
              <a:t>;</a:t>
            </a:r>
            <a:endParaRPr lang="ru-RU" sz="1400" b="1" kern="1200" spc="0" baseline="0" dirty="0">
              <a:solidFill>
                <a:srgbClr val="0070C0"/>
              </a:solidFill>
              <a:latin typeface="Arial Narrow" panose="020B0606020202030204" pitchFamily="34" charset="0"/>
            </a:endParaRPr>
          </a:p>
          <a:p>
            <a:pPr marL="171450" lvl="1" indent="-171450" algn="just" defTabSz="666750">
              <a:lnSpc>
                <a:spcPct val="90000"/>
              </a:lnSpc>
              <a:spcBef>
                <a:spcPct val="0"/>
              </a:spcBef>
              <a:buFont typeface="Wingdings" panose="05000000000000000000" pitchFamily="2" charset="2"/>
              <a:buChar char="§"/>
            </a:pPr>
            <a:r>
              <a:rPr lang="ru-RU" sz="1400" b="1" dirty="0">
                <a:solidFill>
                  <a:schemeClr val="accent5">
                    <a:lumMod val="75000"/>
                  </a:schemeClr>
                </a:solidFill>
                <a:latin typeface="Arial Narrow" panose="020B0606020202030204" pitchFamily="34" charset="0"/>
              </a:rPr>
              <a:t>ТОП-10 регионов – лидеров по объёму закупок у субъектов МСП (по местонахождению поставщиков) за 2016 год</a:t>
            </a:r>
            <a:r>
              <a:rPr lang="ru-RU" sz="1400" dirty="0">
                <a:latin typeface="Arial Narrow" panose="020B0606020202030204" pitchFamily="34" charset="0"/>
              </a:rPr>
              <a:t>: город Москва (673,6 млрд рублей), горд Санкт-Петербург (105,4 млрд рублей), Московская обл. (96,4 млрд рублей), Республика Башкортостан (80,6 млрд рублей), Свердловская обл. (53,4 млрд рублей), ХМАО (48,1 млрд рублей), Республика Татарстан (39,7 млрд рублей), Красноярский край (34,2 млрд рублей), Челябинская обл. (25,7 млрд рублей), Нижегородская обл. (25,6 млрд рублей).</a:t>
            </a:r>
            <a:endParaRPr lang="ru-RU" sz="1400" b="1" dirty="0">
              <a:latin typeface="Arial Narrow" panose="020B0606020202030204" pitchFamily="34" charset="0"/>
            </a:endParaRPr>
          </a:p>
          <a:p>
            <a:pPr marL="171450" lvl="1" indent="-171450" algn="just" defTabSz="666750">
              <a:lnSpc>
                <a:spcPct val="90000"/>
              </a:lnSpc>
              <a:spcBef>
                <a:spcPct val="0"/>
              </a:spcBef>
              <a:spcAft>
                <a:spcPts val="0"/>
              </a:spcAft>
              <a:buFont typeface="Wingdings" panose="05000000000000000000" pitchFamily="2" charset="2"/>
              <a:buChar char="§"/>
            </a:pPr>
            <a:r>
              <a:rPr lang="ru-RU" sz="1400" dirty="0" smtClean="0">
                <a:latin typeface="Arial Narrow" panose="020B0606020202030204" pitchFamily="34" charset="0"/>
              </a:rPr>
              <a:t> </a:t>
            </a:r>
            <a:endParaRPr lang="ru-RU" sz="1400" b="1" kern="1200" spc="0" baseline="0" dirty="0">
              <a:latin typeface="Arial Narrow" panose="020B0606020202030204" pitchFamily="34" charset="0"/>
            </a:endParaRPr>
          </a:p>
        </p:txBody>
      </p:sp>
      <p:sp>
        <p:nvSpPr>
          <p:cNvPr id="7" name="Прямоугольник 6"/>
          <p:cNvSpPr/>
          <p:nvPr/>
        </p:nvSpPr>
        <p:spPr>
          <a:xfrm>
            <a:off x="2338655" y="6072525"/>
            <a:ext cx="9969026" cy="1114902"/>
          </a:xfrm>
          <a:prstGeom prst="rect">
            <a:avLst/>
          </a:prstGeom>
          <a:noFill/>
        </p:spPr>
        <p:txBody>
          <a:bodyPr wrap="square" lIns="108000" tIns="72000" rIns="108000" bIns="72000" anchor="ctr" anchorCtr="0">
            <a:spAutoFit/>
          </a:bodyPr>
          <a:lstStyle/>
          <a:p>
            <a:pPr marL="171450" lvl="1" indent="-171450" algn="just" defTabSz="800100">
              <a:lnSpc>
                <a:spcPct val="90000"/>
              </a:lnSpc>
              <a:spcBef>
                <a:spcPct val="0"/>
              </a:spcBef>
              <a:buFont typeface="Wingdings" panose="05000000000000000000" pitchFamily="2" charset="2"/>
              <a:buChar char="§"/>
            </a:pPr>
            <a:r>
              <a:rPr lang="ru-RU" sz="1400" b="1" dirty="0" smtClean="0">
                <a:solidFill>
                  <a:schemeClr val="accent5">
                    <a:lumMod val="75000"/>
                  </a:schemeClr>
                </a:solidFill>
                <a:latin typeface="Arial Narrow" panose="020B0606020202030204" pitchFamily="34" charset="0"/>
              </a:rPr>
              <a:t>28 </a:t>
            </a:r>
            <a:r>
              <a:rPr lang="ru-RU" sz="1400" b="1" dirty="0">
                <a:solidFill>
                  <a:schemeClr val="accent5">
                    <a:lumMod val="75000"/>
                  </a:schemeClr>
                </a:solidFill>
                <a:latin typeface="Arial Narrow" panose="020B0606020202030204" pitchFamily="34" charset="0"/>
              </a:rPr>
              <a:t>из </a:t>
            </a:r>
            <a:r>
              <a:rPr lang="ru-RU" sz="1400" b="1" dirty="0" smtClean="0">
                <a:solidFill>
                  <a:schemeClr val="accent5">
                    <a:lumMod val="75000"/>
                  </a:schemeClr>
                </a:solidFill>
                <a:latin typeface="Arial Narrow" panose="020B0606020202030204" pitchFamily="34" charset="0"/>
              </a:rPr>
              <a:t>110 </a:t>
            </a:r>
            <a:r>
              <a:rPr lang="ru-RU" sz="1400" b="1" dirty="0">
                <a:solidFill>
                  <a:schemeClr val="accent5">
                    <a:lumMod val="75000"/>
                  </a:schemeClr>
                </a:solidFill>
                <a:latin typeface="Arial Narrow" panose="020B0606020202030204" pitchFamily="34" charset="0"/>
              </a:rPr>
              <a:t>крупнейших заказчиков</a:t>
            </a:r>
            <a:r>
              <a:rPr lang="ru-RU" sz="1400" dirty="0">
                <a:solidFill>
                  <a:schemeClr val="accent5">
                    <a:lumMod val="75000"/>
                  </a:schemeClr>
                </a:solidFill>
                <a:latin typeface="Arial Narrow" panose="020B0606020202030204" pitchFamily="34" charset="0"/>
              </a:rPr>
              <a:t> </a:t>
            </a:r>
            <a:r>
              <a:rPr lang="ru-RU" sz="1400" dirty="0" smtClean="0">
                <a:latin typeface="Arial Narrow" panose="020B0606020202030204" pitchFamily="34" charset="0"/>
              </a:rPr>
              <a:t>федерального уровня утвердили программы партнерства;</a:t>
            </a:r>
            <a:endParaRPr lang="ru-RU" sz="1400" dirty="0">
              <a:latin typeface="Arial Narrow" panose="020B0606020202030204" pitchFamily="34" charset="0"/>
            </a:endParaRPr>
          </a:p>
          <a:p>
            <a:pPr marL="171450" lvl="1" indent="-171450" algn="just" defTabSz="666750">
              <a:lnSpc>
                <a:spcPct val="90000"/>
              </a:lnSpc>
              <a:spcBef>
                <a:spcPct val="0"/>
              </a:spcBef>
              <a:buFont typeface="Wingdings" panose="05000000000000000000" pitchFamily="2" charset="2"/>
              <a:buChar char="§"/>
            </a:pPr>
            <a:r>
              <a:rPr lang="ru-RU" sz="1400" dirty="0">
                <a:latin typeface="Arial Narrow" panose="020B0606020202030204" pitchFamily="34" charset="0"/>
              </a:rPr>
              <a:t>присоединилось к программам партнерства </a:t>
            </a:r>
            <a:r>
              <a:rPr lang="ru-RU" sz="1400" b="1" dirty="0" smtClean="0">
                <a:solidFill>
                  <a:schemeClr val="accent5">
                    <a:lumMod val="75000"/>
                  </a:schemeClr>
                </a:solidFill>
                <a:latin typeface="Arial Narrow" panose="020B0606020202030204" pitchFamily="34" charset="0"/>
              </a:rPr>
              <a:t>1 056 субъектов </a:t>
            </a:r>
            <a:r>
              <a:rPr lang="ru-RU" sz="1400" b="1" dirty="0">
                <a:solidFill>
                  <a:schemeClr val="accent5">
                    <a:lumMod val="75000"/>
                  </a:schemeClr>
                </a:solidFill>
                <a:latin typeface="Arial Narrow" panose="020B0606020202030204" pitchFamily="34" charset="0"/>
              </a:rPr>
              <a:t>МСП</a:t>
            </a:r>
            <a:r>
              <a:rPr lang="ru-RU" sz="1400" b="1" dirty="0" smtClean="0">
                <a:solidFill>
                  <a:schemeClr val="accent5">
                    <a:lumMod val="75000"/>
                  </a:schemeClr>
                </a:solidFill>
                <a:latin typeface="Arial Narrow" panose="020B0606020202030204" pitchFamily="34" charset="0"/>
              </a:rPr>
              <a:t>;</a:t>
            </a:r>
            <a:endParaRPr lang="ru-RU" sz="1400" b="1" dirty="0">
              <a:solidFill>
                <a:schemeClr val="accent5">
                  <a:lumMod val="75000"/>
                </a:schemeClr>
              </a:solidFill>
              <a:latin typeface="Arial Narrow" panose="020B0606020202030204" pitchFamily="34" charset="0"/>
            </a:endParaRPr>
          </a:p>
          <a:p>
            <a:pPr marL="171450" lvl="1" indent="-171450" algn="just" defTabSz="666750">
              <a:lnSpc>
                <a:spcPct val="90000"/>
              </a:lnSpc>
              <a:spcBef>
                <a:spcPct val="0"/>
              </a:spcBef>
              <a:spcAft>
                <a:spcPts val="0"/>
              </a:spcAft>
              <a:buFont typeface="Wingdings" panose="05000000000000000000" pitchFamily="2" charset="2"/>
              <a:buChar char="§"/>
            </a:pPr>
            <a:r>
              <a:rPr lang="ru-RU" sz="1400" dirty="0">
                <a:latin typeface="Arial Narrow" panose="020B0606020202030204" pitchFamily="34" charset="0"/>
              </a:rPr>
              <a:t>подписаны соглашения о взаимодействии с </a:t>
            </a:r>
            <a:r>
              <a:rPr lang="ru-RU" sz="1400" b="1" dirty="0">
                <a:solidFill>
                  <a:schemeClr val="accent5">
                    <a:lumMod val="75000"/>
                  </a:schemeClr>
                </a:solidFill>
                <a:latin typeface="Arial Narrow" panose="020B0606020202030204" pitchFamily="34" charset="0"/>
              </a:rPr>
              <a:t>40 крупнейшими заказчиками</a:t>
            </a:r>
            <a:r>
              <a:rPr lang="ru-RU" sz="1400" dirty="0">
                <a:solidFill>
                  <a:schemeClr val="accent5">
                    <a:lumMod val="75000"/>
                  </a:schemeClr>
                </a:solidFill>
                <a:latin typeface="Arial Narrow" panose="020B0606020202030204" pitchFamily="34" charset="0"/>
              </a:rPr>
              <a:t> </a:t>
            </a:r>
            <a:r>
              <a:rPr lang="ru-RU" sz="1400" i="1" dirty="0">
                <a:latin typeface="Arial Narrow" panose="020B0606020202030204" pitchFamily="34" charset="0"/>
              </a:rPr>
              <a:t>(ПАО «НК «Роснефть», ГК «</a:t>
            </a:r>
            <a:r>
              <a:rPr lang="ru-RU" sz="1400" i="1" dirty="0" err="1">
                <a:latin typeface="Arial Narrow" panose="020B0606020202030204" pitchFamily="34" charset="0"/>
              </a:rPr>
              <a:t>Ростех</a:t>
            </a:r>
            <a:r>
              <a:rPr lang="ru-RU" sz="1400" i="1" dirty="0">
                <a:latin typeface="Arial Narrow" panose="020B0606020202030204" pitchFamily="34" charset="0"/>
              </a:rPr>
              <a:t>»,  ОАО «РЖД</a:t>
            </a:r>
            <a:r>
              <a:rPr lang="ru-RU" sz="1400" i="1" dirty="0" smtClean="0">
                <a:latin typeface="Arial Narrow" panose="020B0606020202030204" pitchFamily="34" charset="0"/>
              </a:rPr>
              <a:t>»,              ГК </a:t>
            </a:r>
            <a:r>
              <a:rPr lang="ru-RU" sz="1400" i="1" dirty="0">
                <a:latin typeface="Arial Narrow" panose="020B0606020202030204" pitchFamily="34" charset="0"/>
              </a:rPr>
              <a:t>«</a:t>
            </a:r>
            <a:r>
              <a:rPr lang="ru-RU" sz="1400" i="1" dirty="0" err="1">
                <a:latin typeface="Arial Narrow" panose="020B0606020202030204" pitchFamily="34" charset="0"/>
              </a:rPr>
              <a:t>Росатом</a:t>
            </a:r>
            <a:r>
              <a:rPr lang="ru-RU" sz="1400" i="1" dirty="0">
                <a:latin typeface="Arial Narrow" panose="020B0606020202030204" pitchFamily="34" charset="0"/>
              </a:rPr>
              <a:t>», ФГУП «Почта России», ПАО «Ростелеком», ПАО «</a:t>
            </a:r>
            <a:r>
              <a:rPr lang="ru-RU" sz="1400" i="1" dirty="0" err="1">
                <a:latin typeface="Arial Narrow" panose="020B0606020202030204" pitchFamily="34" charset="0"/>
              </a:rPr>
              <a:t>Россети</a:t>
            </a:r>
            <a:r>
              <a:rPr lang="ru-RU" sz="1400" i="1" dirty="0">
                <a:latin typeface="Arial Narrow" panose="020B0606020202030204" pitchFamily="34" charset="0"/>
              </a:rPr>
              <a:t>», АО «ТД РЖД», АО «УБТ-Уралвагонзавод», ПАО «МРСК Северо-Запада</a:t>
            </a:r>
            <a:r>
              <a:rPr lang="ru-RU" sz="1400" i="1" dirty="0" smtClean="0">
                <a:latin typeface="Arial Narrow" panose="020B0606020202030204" pitchFamily="34" charset="0"/>
              </a:rPr>
              <a:t>» и др.)</a:t>
            </a:r>
            <a:endParaRPr lang="ru-RU" sz="1400" i="1" dirty="0">
              <a:latin typeface="Arial Narrow" panose="020B0606020202030204" pitchFamily="34" charset="0"/>
            </a:endParaRPr>
          </a:p>
        </p:txBody>
      </p:sp>
      <p:sp>
        <p:nvSpPr>
          <p:cNvPr id="42" name="Прямоугольник 41"/>
          <p:cNvSpPr/>
          <p:nvPr/>
        </p:nvSpPr>
        <p:spPr>
          <a:xfrm>
            <a:off x="5557679" y="3992476"/>
            <a:ext cx="1667454" cy="437043"/>
          </a:xfrm>
          <a:prstGeom prst="rect">
            <a:avLst/>
          </a:prstGeom>
        </p:spPr>
        <p:txBody>
          <a:bodyPr wrap="square">
            <a:spAutoFit/>
          </a:bodyPr>
          <a:lstStyle/>
          <a:p>
            <a:pPr lvl="0" algn="ctr" defTabSz="889000">
              <a:lnSpc>
                <a:spcPct val="80000"/>
              </a:lnSpc>
              <a:spcBef>
                <a:spcPct val="0"/>
              </a:spcBef>
              <a:spcAft>
                <a:spcPts val="0"/>
              </a:spcAft>
            </a:pPr>
            <a:r>
              <a:rPr lang="ru-RU" sz="2800" b="1" dirty="0" smtClean="0">
                <a:solidFill>
                  <a:srgbClr val="A2C9F4"/>
                </a:solidFill>
                <a:latin typeface="Arial Narrow" panose="020B0606020202030204" pitchFamily="34" charset="0"/>
              </a:rPr>
              <a:t>34,7%</a:t>
            </a:r>
            <a:endParaRPr lang="ru-RU" sz="2800" b="1" dirty="0">
              <a:solidFill>
                <a:srgbClr val="A2C9F4"/>
              </a:solidFill>
              <a:latin typeface="Arial Narrow" panose="020B0606020202030204" pitchFamily="34" charset="0"/>
            </a:endParaRPr>
          </a:p>
        </p:txBody>
      </p:sp>
      <p:sp>
        <p:nvSpPr>
          <p:cNvPr id="43" name="Прямоугольник 42"/>
          <p:cNvSpPr/>
          <p:nvPr/>
        </p:nvSpPr>
        <p:spPr>
          <a:xfrm>
            <a:off x="9547831" y="4307477"/>
            <a:ext cx="1757612" cy="781752"/>
          </a:xfrm>
          <a:prstGeom prst="rect">
            <a:avLst/>
          </a:prstGeom>
        </p:spPr>
        <p:txBody>
          <a:bodyPr wrap="square">
            <a:spAutoFit/>
          </a:bodyPr>
          <a:lstStyle/>
          <a:p>
            <a:pPr lvl="0" algn="ctr" defTabSz="889000">
              <a:lnSpc>
                <a:spcPct val="80000"/>
              </a:lnSpc>
              <a:spcBef>
                <a:spcPct val="0"/>
              </a:spcBef>
              <a:spcAft>
                <a:spcPts val="0"/>
              </a:spcAft>
            </a:pPr>
            <a:r>
              <a:rPr lang="ru-RU" sz="2800" b="1" dirty="0" smtClean="0">
                <a:solidFill>
                  <a:srgbClr val="A2C9F4"/>
                </a:solidFill>
                <a:latin typeface="Arial Narrow" panose="020B0606020202030204" pitchFamily="34" charset="0"/>
              </a:rPr>
              <a:t>121 510</a:t>
            </a:r>
          </a:p>
          <a:p>
            <a:pPr lvl="0" algn="ctr" defTabSz="889000">
              <a:lnSpc>
                <a:spcPct val="80000"/>
              </a:lnSpc>
              <a:spcBef>
                <a:spcPct val="0"/>
              </a:spcBef>
              <a:spcAft>
                <a:spcPts val="0"/>
              </a:spcAft>
            </a:pPr>
            <a:r>
              <a:rPr lang="ru-RU" sz="2800" b="1" dirty="0" smtClean="0">
                <a:solidFill>
                  <a:srgbClr val="A2C9F4"/>
                </a:solidFill>
                <a:latin typeface="Arial Narrow" panose="020B0606020202030204" pitchFamily="34" charset="0"/>
              </a:rPr>
              <a:t>позиций</a:t>
            </a:r>
            <a:endParaRPr lang="ru-RU" sz="2800" b="1" dirty="0">
              <a:solidFill>
                <a:srgbClr val="A2C9F4"/>
              </a:solidFill>
              <a:latin typeface="Arial Narrow" panose="020B0606020202030204" pitchFamily="34" charset="0"/>
            </a:endParaRPr>
          </a:p>
        </p:txBody>
      </p:sp>
      <p:sp>
        <p:nvSpPr>
          <p:cNvPr id="44" name="Прямоугольник 43"/>
          <p:cNvSpPr/>
          <p:nvPr/>
        </p:nvSpPr>
        <p:spPr>
          <a:xfrm>
            <a:off x="639719" y="3704419"/>
            <a:ext cx="3090658" cy="437043"/>
          </a:xfrm>
          <a:prstGeom prst="rect">
            <a:avLst/>
          </a:prstGeom>
        </p:spPr>
        <p:txBody>
          <a:bodyPr wrap="square">
            <a:spAutoFit/>
          </a:bodyPr>
          <a:lstStyle/>
          <a:p>
            <a:pPr lvl="0" algn="ctr" defTabSz="889000">
              <a:lnSpc>
                <a:spcPct val="80000"/>
              </a:lnSpc>
              <a:spcBef>
                <a:spcPct val="0"/>
              </a:spcBef>
              <a:spcAft>
                <a:spcPts val="0"/>
              </a:spcAft>
            </a:pPr>
            <a:r>
              <a:rPr lang="ru-RU" sz="2800" b="1" dirty="0" smtClean="0">
                <a:solidFill>
                  <a:srgbClr val="A2C9F4"/>
                </a:solidFill>
                <a:latin typeface="Arial Narrow" panose="020B0606020202030204" pitchFamily="34" charset="0"/>
              </a:rPr>
              <a:t>634,3 млрд </a:t>
            </a:r>
            <a:r>
              <a:rPr lang="ru-RU" sz="2800" b="1" dirty="0">
                <a:solidFill>
                  <a:srgbClr val="A2C9F4"/>
                </a:solidFill>
                <a:latin typeface="Arial Narrow" panose="020B0606020202030204" pitchFamily="34" charset="0"/>
              </a:rPr>
              <a:t>руб. </a:t>
            </a:r>
          </a:p>
        </p:txBody>
      </p:sp>
      <p:sp>
        <p:nvSpPr>
          <p:cNvPr id="45" name="Прямоугольник 44"/>
          <p:cNvSpPr/>
          <p:nvPr/>
        </p:nvSpPr>
        <p:spPr>
          <a:xfrm>
            <a:off x="830711" y="4366783"/>
            <a:ext cx="2722476" cy="437043"/>
          </a:xfrm>
          <a:prstGeom prst="rect">
            <a:avLst/>
          </a:prstGeom>
        </p:spPr>
        <p:txBody>
          <a:bodyPr wrap="square">
            <a:spAutoFit/>
          </a:bodyPr>
          <a:lstStyle/>
          <a:p>
            <a:pPr lvl="0" algn="ctr" defTabSz="889000">
              <a:lnSpc>
                <a:spcPct val="80000"/>
              </a:lnSpc>
              <a:spcBef>
                <a:spcPct val="0"/>
              </a:spcBef>
              <a:spcAft>
                <a:spcPts val="0"/>
              </a:spcAft>
            </a:pPr>
            <a:r>
              <a:rPr lang="ru-RU" sz="2800" b="1" dirty="0" smtClean="0">
                <a:solidFill>
                  <a:srgbClr val="A2C9F4"/>
                </a:solidFill>
                <a:latin typeface="Arial Narrow" panose="020B0606020202030204" pitchFamily="34" charset="0"/>
              </a:rPr>
              <a:t>1,6 трлн руб</a:t>
            </a:r>
            <a:r>
              <a:rPr lang="ru-RU" sz="2800" b="1" dirty="0">
                <a:solidFill>
                  <a:srgbClr val="A2C9F4"/>
                </a:solidFill>
                <a:latin typeface="Arial Narrow" panose="020B0606020202030204" pitchFamily="34" charset="0"/>
              </a:rPr>
              <a:t>. </a:t>
            </a:r>
          </a:p>
        </p:txBody>
      </p:sp>
      <p:grpSp>
        <p:nvGrpSpPr>
          <p:cNvPr id="36" name="Группа 35"/>
          <p:cNvGrpSpPr/>
          <p:nvPr/>
        </p:nvGrpSpPr>
        <p:grpSpPr>
          <a:xfrm>
            <a:off x="296575" y="7167962"/>
            <a:ext cx="2107577" cy="955686"/>
            <a:chOff x="704615" y="8731785"/>
            <a:chExt cx="1548851" cy="630887"/>
          </a:xfrm>
        </p:grpSpPr>
        <p:sp>
          <p:nvSpPr>
            <p:cNvPr id="37" name="Pentagon 35"/>
            <p:cNvSpPr/>
            <p:nvPr/>
          </p:nvSpPr>
          <p:spPr>
            <a:xfrm>
              <a:off x="850532" y="8731785"/>
              <a:ext cx="1402934" cy="630883"/>
            </a:xfrm>
            <a:prstGeom prst="homePlate">
              <a:avLst>
                <a:gd name="adj" fmla="val 22714"/>
              </a:avLst>
            </a:prstGeom>
            <a:solidFill>
              <a:schemeClr val="accent2"/>
            </a:solidFill>
            <a:ln w="9525">
              <a:noFill/>
              <a:miter lim="800000"/>
              <a:headEnd/>
              <a:tailEnd/>
            </a:ln>
            <a:effectLst/>
          </p:spPr>
          <p:txBody>
            <a:bodyPr lIns="1800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schemeClr val="bg1"/>
                </a:solidFill>
                <a:effectLst/>
                <a:uLnTx/>
                <a:uFillTx/>
                <a:latin typeface="Arial Narrow" panose="020B0606020202030204" pitchFamily="34" charset="0"/>
              </a:endParaRPr>
            </a:p>
          </p:txBody>
        </p:sp>
        <p:sp>
          <p:nvSpPr>
            <p:cNvPr id="48" name="Pentagon 37"/>
            <p:cNvSpPr/>
            <p:nvPr/>
          </p:nvSpPr>
          <p:spPr>
            <a:xfrm>
              <a:off x="704615" y="8731789"/>
              <a:ext cx="1473848" cy="630883"/>
            </a:xfrm>
            <a:prstGeom prst="homePlate">
              <a:avLst>
                <a:gd name="adj" fmla="val 22714"/>
              </a:avLst>
            </a:prstGeom>
            <a:solidFill>
              <a:schemeClr val="accent1">
                <a:lumMod val="60000"/>
                <a:lumOff val="40000"/>
              </a:schemeClr>
            </a:solidFill>
            <a:ln w="9525">
              <a:noFill/>
              <a:miter lim="800000"/>
              <a:headEnd/>
              <a:tailEnd/>
            </a:ln>
            <a:effectLst/>
          </p:spPr>
          <p:txBody>
            <a:bodyPr lIns="1800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b="1" kern="0" dirty="0" smtClean="0">
                  <a:latin typeface="Arial Narrow" panose="020B0606020202030204" pitchFamily="34" charset="0"/>
                </a:rPr>
                <a:t>Взаимодействие </a:t>
              </a:r>
            </a:p>
            <a:p>
              <a:pPr marL="0" marR="0" lvl="0" indent="0" defTabSz="914400" eaLnBrk="1" fontAlgn="auto" latinLnBrk="0" hangingPunct="1">
                <a:lnSpc>
                  <a:spcPct val="100000"/>
                </a:lnSpc>
                <a:spcBef>
                  <a:spcPts val="0"/>
                </a:spcBef>
                <a:spcAft>
                  <a:spcPts val="0"/>
                </a:spcAft>
                <a:buClrTx/>
                <a:buSzTx/>
                <a:buFontTx/>
                <a:buNone/>
                <a:tabLst/>
                <a:defRPr/>
              </a:pPr>
              <a:r>
                <a:rPr lang="ru-RU" sz="1800" b="1" kern="0" dirty="0" smtClean="0">
                  <a:latin typeface="Arial Narrow" panose="020B0606020202030204" pitchFamily="34" charset="0"/>
                </a:rPr>
                <a:t>с регионами</a:t>
              </a:r>
              <a:endParaRPr lang="ru-RU" sz="1800" b="1" kern="0" dirty="0">
                <a:latin typeface="Arial Narrow" panose="020B0606020202030204" pitchFamily="34" charset="0"/>
              </a:endParaRPr>
            </a:p>
          </p:txBody>
        </p:sp>
      </p:grpSp>
      <p:grpSp>
        <p:nvGrpSpPr>
          <p:cNvPr id="49" name="Группа 48"/>
          <p:cNvGrpSpPr/>
          <p:nvPr/>
        </p:nvGrpSpPr>
        <p:grpSpPr>
          <a:xfrm>
            <a:off x="296578" y="6110400"/>
            <a:ext cx="2128123" cy="1021481"/>
            <a:chOff x="704616" y="8731786"/>
            <a:chExt cx="1548850" cy="547385"/>
          </a:xfrm>
        </p:grpSpPr>
        <p:sp>
          <p:nvSpPr>
            <p:cNvPr id="50" name="Pentagon 35"/>
            <p:cNvSpPr/>
            <p:nvPr/>
          </p:nvSpPr>
          <p:spPr>
            <a:xfrm>
              <a:off x="850532" y="8731786"/>
              <a:ext cx="1402934" cy="547385"/>
            </a:xfrm>
            <a:prstGeom prst="homePlate">
              <a:avLst>
                <a:gd name="adj" fmla="val 22714"/>
              </a:avLst>
            </a:prstGeom>
            <a:solidFill>
              <a:schemeClr val="accent2"/>
            </a:solidFill>
            <a:ln w="9525">
              <a:noFill/>
              <a:miter lim="800000"/>
              <a:headEnd/>
              <a:tailEnd/>
            </a:ln>
            <a:effectLst/>
          </p:spPr>
          <p:txBody>
            <a:bodyPr lIns="1800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schemeClr val="bg1"/>
                </a:solidFill>
                <a:effectLst/>
                <a:uLnTx/>
                <a:uFillTx/>
                <a:latin typeface="Arial Narrow" panose="020B0606020202030204" pitchFamily="34" charset="0"/>
              </a:endParaRPr>
            </a:p>
          </p:txBody>
        </p:sp>
        <p:sp>
          <p:nvSpPr>
            <p:cNvPr id="51" name="Pentagon 37"/>
            <p:cNvSpPr/>
            <p:nvPr/>
          </p:nvSpPr>
          <p:spPr>
            <a:xfrm>
              <a:off x="704616" y="8731786"/>
              <a:ext cx="1474075" cy="547385"/>
            </a:xfrm>
            <a:prstGeom prst="homePlate">
              <a:avLst>
                <a:gd name="adj" fmla="val 22714"/>
              </a:avLst>
            </a:prstGeom>
            <a:solidFill>
              <a:schemeClr val="accent1">
                <a:lumMod val="60000"/>
                <a:lumOff val="40000"/>
              </a:schemeClr>
            </a:solidFill>
            <a:ln w="9525">
              <a:noFill/>
              <a:miter lim="800000"/>
              <a:headEnd/>
              <a:tailEnd/>
            </a:ln>
            <a:effectLst/>
          </p:spPr>
          <p:txBody>
            <a:bodyPr lIns="1800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b="1" kern="0" dirty="0" smtClean="0">
                  <a:latin typeface="Arial Narrow" panose="020B0606020202030204" pitchFamily="34" charset="0"/>
                </a:rPr>
                <a:t>Взаимодействие </a:t>
              </a:r>
            </a:p>
            <a:p>
              <a:pPr marL="0" marR="0" lvl="0" indent="0" defTabSz="914400" eaLnBrk="1" fontAlgn="auto" latinLnBrk="0" hangingPunct="1">
                <a:lnSpc>
                  <a:spcPct val="100000"/>
                </a:lnSpc>
                <a:spcBef>
                  <a:spcPts val="0"/>
                </a:spcBef>
                <a:spcAft>
                  <a:spcPts val="0"/>
                </a:spcAft>
                <a:buClrTx/>
                <a:buSzTx/>
                <a:buFontTx/>
                <a:buNone/>
                <a:tabLst/>
                <a:defRPr/>
              </a:pPr>
              <a:r>
                <a:rPr lang="ru-RU" sz="1800" b="1" kern="0" dirty="0" smtClean="0">
                  <a:latin typeface="Arial Narrow" panose="020B0606020202030204" pitchFamily="34" charset="0"/>
                </a:rPr>
                <a:t>с заказчиками</a:t>
              </a:r>
              <a:endParaRPr lang="ru-RU" sz="1800" b="1" kern="0" dirty="0">
                <a:latin typeface="Arial Narrow" panose="020B0606020202030204" pitchFamily="34" charset="0"/>
              </a:endParaRPr>
            </a:p>
          </p:txBody>
        </p:sp>
      </p:grpSp>
      <p:cxnSp>
        <p:nvCxnSpPr>
          <p:cNvPr id="52" name="Прямая соединительная линия 51"/>
          <p:cNvCxnSpPr/>
          <p:nvPr/>
        </p:nvCxnSpPr>
        <p:spPr>
          <a:xfrm>
            <a:off x="3469055" y="2622924"/>
            <a:ext cx="55873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4668156" y="2700719"/>
            <a:ext cx="2825018" cy="1003352"/>
          </a:xfrm>
          <a:prstGeom prst="rect">
            <a:avLst/>
          </a:prstGeom>
        </p:spPr>
        <p:txBody>
          <a:bodyPr wrap="square">
            <a:spAutoFit/>
          </a:bodyPr>
          <a:lstStyle/>
          <a:p>
            <a:pPr lvl="0" algn="ctr" defTabSz="889000">
              <a:lnSpc>
                <a:spcPct val="100000"/>
              </a:lnSpc>
              <a:spcBef>
                <a:spcPct val="0"/>
              </a:spcBef>
              <a:spcAft>
                <a:spcPts val="0"/>
              </a:spcAft>
            </a:pPr>
            <a:r>
              <a:rPr lang="ru-RU" sz="1600" b="1" dirty="0">
                <a:solidFill>
                  <a:schemeClr val="accent1">
                    <a:lumMod val="50000"/>
                  </a:schemeClr>
                </a:solidFill>
                <a:latin typeface="Arial Narrow" panose="020B0606020202030204" pitchFamily="34" charset="0"/>
              </a:rPr>
              <a:t>СРЕДНЯЯ ДОЛЯ</a:t>
            </a:r>
          </a:p>
          <a:p>
            <a:pPr lvl="0" algn="ctr" defTabSz="889000">
              <a:lnSpc>
                <a:spcPct val="90000"/>
              </a:lnSpc>
              <a:spcBef>
                <a:spcPct val="0"/>
              </a:spcBef>
              <a:spcAft>
                <a:spcPts val="0"/>
              </a:spcAft>
            </a:pPr>
            <a:r>
              <a:rPr lang="ru-RU" sz="1600" b="1" dirty="0">
                <a:solidFill>
                  <a:schemeClr val="accent1">
                    <a:lumMod val="50000"/>
                  </a:schemeClr>
                </a:solidFill>
                <a:latin typeface="Arial Narrow" panose="020B0606020202030204" pitchFamily="34" charset="0"/>
              </a:rPr>
              <a:t>планируемых прямых закупок </a:t>
            </a:r>
            <a:r>
              <a:rPr lang="ru-RU" sz="1600" b="1" i="1" dirty="0">
                <a:solidFill>
                  <a:schemeClr val="accent1">
                    <a:lumMod val="50000"/>
                  </a:schemeClr>
                </a:solidFill>
                <a:latin typeface="Arial Narrow" panose="020B0606020202030204" pitchFamily="34" charset="0"/>
              </a:rPr>
              <a:t>(«</a:t>
            </a:r>
            <a:r>
              <a:rPr lang="ru-RU" sz="1600" b="1" i="1" dirty="0" err="1">
                <a:solidFill>
                  <a:schemeClr val="accent1">
                    <a:lumMod val="50000"/>
                  </a:schemeClr>
                </a:solidFill>
                <a:latin typeface="Arial Narrow" panose="020B0606020202030204" pitchFamily="34" charset="0"/>
              </a:rPr>
              <a:t>спецторги</a:t>
            </a:r>
            <a:r>
              <a:rPr lang="ru-RU" sz="1600" b="1" i="1" dirty="0">
                <a:solidFill>
                  <a:schemeClr val="accent1">
                    <a:lumMod val="50000"/>
                  </a:schemeClr>
                </a:solidFill>
                <a:latin typeface="Arial Narrow" panose="020B0606020202030204" pitchFamily="34" charset="0"/>
              </a:rPr>
              <a:t>», квота 10%)</a:t>
            </a:r>
          </a:p>
          <a:p>
            <a:pPr lvl="0" algn="ctr" defTabSz="889000">
              <a:lnSpc>
                <a:spcPct val="90000"/>
              </a:lnSpc>
              <a:spcBef>
                <a:spcPct val="0"/>
              </a:spcBef>
              <a:spcAft>
                <a:spcPts val="0"/>
              </a:spcAft>
            </a:pPr>
            <a:endParaRPr lang="ru-RU" sz="1600" b="1" dirty="0">
              <a:solidFill>
                <a:schemeClr val="accent1">
                  <a:lumMod val="50000"/>
                </a:schemeClr>
              </a:solidFill>
              <a:latin typeface="Arial Narrow" panose="020B0606020202030204" pitchFamily="34" charset="0"/>
            </a:endParaRPr>
          </a:p>
        </p:txBody>
      </p:sp>
      <p:sp>
        <p:nvSpPr>
          <p:cNvPr id="8" name="Прямоугольник 7"/>
          <p:cNvSpPr/>
          <p:nvPr/>
        </p:nvSpPr>
        <p:spPr>
          <a:xfrm>
            <a:off x="7278771" y="2792517"/>
            <a:ext cx="6299200" cy="584775"/>
          </a:xfrm>
          <a:prstGeom prst="rect">
            <a:avLst/>
          </a:prstGeom>
        </p:spPr>
        <p:txBody>
          <a:bodyPr>
            <a:spAutoFit/>
          </a:bodyPr>
          <a:lstStyle/>
          <a:p>
            <a:pPr lvl="0" algn="ctr" defTabSz="889000">
              <a:lnSpc>
                <a:spcPct val="100000"/>
              </a:lnSpc>
              <a:spcBef>
                <a:spcPct val="0"/>
              </a:spcBef>
              <a:spcAft>
                <a:spcPts val="0"/>
              </a:spcAft>
            </a:pPr>
            <a:r>
              <a:rPr lang="ru-RU" sz="1600" b="1" dirty="0">
                <a:solidFill>
                  <a:schemeClr val="accent1">
                    <a:lumMod val="50000"/>
                  </a:schemeClr>
                </a:solidFill>
                <a:latin typeface="Arial Narrow" panose="020B0606020202030204" pitchFamily="34" charset="0"/>
              </a:rPr>
              <a:t>НОМЕНКЛАТУРА</a:t>
            </a:r>
          </a:p>
          <a:p>
            <a:pPr lvl="0" algn="ctr" defTabSz="889000">
              <a:lnSpc>
                <a:spcPct val="100000"/>
              </a:lnSpc>
              <a:spcBef>
                <a:spcPct val="0"/>
              </a:spcBef>
              <a:spcAft>
                <a:spcPts val="0"/>
              </a:spcAft>
            </a:pPr>
            <a:r>
              <a:rPr lang="ru-RU" sz="1600" b="1" dirty="0">
                <a:solidFill>
                  <a:schemeClr val="accent1">
                    <a:lumMod val="50000"/>
                  </a:schemeClr>
                </a:solidFill>
                <a:latin typeface="Arial Narrow" panose="020B0606020202030204" pitchFamily="34" charset="0"/>
              </a:rPr>
              <a:t>закупок у субъектов МСП </a:t>
            </a:r>
          </a:p>
        </p:txBody>
      </p:sp>
      <p:sp>
        <p:nvSpPr>
          <p:cNvPr id="9" name="Прямоугольник 8"/>
          <p:cNvSpPr/>
          <p:nvPr/>
        </p:nvSpPr>
        <p:spPr>
          <a:xfrm>
            <a:off x="1264797" y="2819174"/>
            <a:ext cx="1596912" cy="584775"/>
          </a:xfrm>
          <a:prstGeom prst="rect">
            <a:avLst/>
          </a:prstGeom>
        </p:spPr>
        <p:txBody>
          <a:bodyPr wrap="none">
            <a:spAutoFit/>
          </a:bodyPr>
          <a:lstStyle/>
          <a:p>
            <a:pPr lvl="0" algn="ctr" defTabSz="889000">
              <a:lnSpc>
                <a:spcPct val="100000"/>
              </a:lnSpc>
              <a:spcBef>
                <a:spcPct val="0"/>
              </a:spcBef>
              <a:spcAft>
                <a:spcPts val="0"/>
              </a:spcAft>
            </a:pPr>
            <a:r>
              <a:rPr lang="ru-RU" sz="1600" b="1" dirty="0">
                <a:solidFill>
                  <a:schemeClr val="accent1">
                    <a:lumMod val="50000"/>
                  </a:schemeClr>
                </a:solidFill>
                <a:latin typeface="Arial Narrow" panose="020B0606020202030204" pitchFamily="34" charset="0"/>
              </a:rPr>
              <a:t>ОБЩИЙ ОБЪЕМ </a:t>
            </a:r>
            <a:endParaRPr lang="ru-RU" sz="1600" b="1" dirty="0" smtClean="0">
              <a:solidFill>
                <a:schemeClr val="accent1">
                  <a:lumMod val="50000"/>
                </a:schemeClr>
              </a:solidFill>
              <a:latin typeface="Arial Narrow" panose="020B0606020202030204" pitchFamily="34" charset="0"/>
            </a:endParaRPr>
          </a:p>
          <a:p>
            <a:pPr lvl="0" algn="ctr" defTabSz="889000">
              <a:lnSpc>
                <a:spcPct val="100000"/>
              </a:lnSpc>
              <a:spcBef>
                <a:spcPct val="0"/>
              </a:spcBef>
              <a:spcAft>
                <a:spcPts val="0"/>
              </a:spcAft>
            </a:pPr>
            <a:r>
              <a:rPr lang="ru-RU" sz="1600" b="1" dirty="0" smtClean="0">
                <a:solidFill>
                  <a:schemeClr val="accent1">
                    <a:lumMod val="50000"/>
                  </a:schemeClr>
                </a:solidFill>
                <a:latin typeface="Arial Narrow" panose="020B0606020202030204" pitchFamily="34" charset="0"/>
              </a:rPr>
              <a:t>ДОГОВОРОВ</a:t>
            </a:r>
            <a:r>
              <a:rPr lang="ru-RU" sz="1600" b="1" dirty="0">
                <a:solidFill>
                  <a:schemeClr val="accent1">
                    <a:lumMod val="50000"/>
                  </a:schemeClr>
                </a:solidFill>
                <a:latin typeface="Arial Narrow" panose="020B0606020202030204" pitchFamily="34" charset="0"/>
              </a:rPr>
              <a:t>*</a:t>
            </a:r>
          </a:p>
        </p:txBody>
      </p:sp>
      <p:pic>
        <p:nvPicPr>
          <p:cNvPr id="55" name="Рисунок 54"/>
          <p:cNvPicPr>
            <a:picLocks noChangeAspect="1"/>
          </p:cNvPicPr>
          <p:nvPr/>
        </p:nvPicPr>
        <p:blipFill>
          <a:blip r:embed="rId4"/>
          <a:stretch>
            <a:fillRect/>
          </a:stretch>
        </p:blipFill>
        <p:spPr>
          <a:xfrm>
            <a:off x="10779279" y="50340"/>
            <a:ext cx="1525280" cy="790590"/>
          </a:xfrm>
          <a:prstGeom prst="rect">
            <a:avLst/>
          </a:prstGeom>
        </p:spPr>
      </p:pic>
      <p:sp>
        <p:nvSpPr>
          <p:cNvPr id="41" name="Прямоугольник 40"/>
          <p:cNvSpPr/>
          <p:nvPr/>
        </p:nvSpPr>
        <p:spPr>
          <a:xfrm>
            <a:off x="538491" y="4816139"/>
            <a:ext cx="3328771" cy="954107"/>
          </a:xfrm>
          <a:prstGeom prst="rect">
            <a:avLst/>
          </a:prstGeom>
        </p:spPr>
        <p:txBody>
          <a:bodyPr wrap="square">
            <a:spAutoFit/>
          </a:bodyPr>
          <a:lstStyle/>
          <a:p>
            <a:pPr lvl="0" algn="ctr" defTabSz="889000">
              <a:lnSpc>
                <a:spcPct val="100000"/>
              </a:lnSpc>
              <a:spcBef>
                <a:spcPct val="0"/>
              </a:spcBef>
              <a:spcAft>
                <a:spcPts val="0"/>
              </a:spcAft>
            </a:pPr>
            <a:r>
              <a:rPr lang="ru-RU" sz="1400" i="1" dirty="0" smtClean="0">
                <a:solidFill>
                  <a:schemeClr val="bg1"/>
                </a:solidFill>
                <a:latin typeface="Arial Narrow" panose="020B0606020202030204" pitchFamily="34" charset="0"/>
              </a:rPr>
              <a:t>* - всеми </a:t>
            </a:r>
            <a:r>
              <a:rPr lang="ru-RU" sz="1400" i="1" dirty="0">
                <a:solidFill>
                  <a:schemeClr val="bg1"/>
                </a:solidFill>
                <a:latin typeface="Arial Narrow" panose="020B0606020202030204" pitchFamily="34" charset="0"/>
              </a:rPr>
              <a:t>способами, квота 18%, </a:t>
            </a:r>
            <a:endParaRPr lang="ru-RU" sz="1400" i="1" dirty="0" smtClean="0">
              <a:solidFill>
                <a:schemeClr val="bg1"/>
              </a:solidFill>
              <a:latin typeface="Arial Narrow" panose="020B0606020202030204" pitchFamily="34" charset="0"/>
            </a:endParaRPr>
          </a:p>
          <a:p>
            <a:pPr lvl="0" algn="ctr" defTabSz="889000">
              <a:lnSpc>
                <a:spcPct val="100000"/>
              </a:lnSpc>
              <a:spcBef>
                <a:spcPct val="0"/>
              </a:spcBef>
              <a:spcAft>
                <a:spcPts val="0"/>
              </a:spcAft>
            </a:pPr>
            <a:r>
              <a:rPr lang="ru-RU" sz="1400" i="1" dirty="0" smtClean="0">
                <a:solidFill>
                  <a:schemeClr val="bg1"/>
                </a:solidFill>
                <a:latin typeface="Arial Narrow" panose="020B0606020202030204" pitchFamily="34" charset="0"/>
              </a:rPr>
              <a:t>по </a:t>
            </a:r>
            <a:r>
              <a:rPr lang="ru-RU" sz="1400" i="1" dirty="0">
                <a:solidFill>
                  <a:schemeClr val="bg1"/>
                </a:solidFill>
                <a:latin typeface="Arial Narrow" panose="020B0606020202030204" pitchFamily="34" charset="0"/>
              </a:rPr>
              <a:t>состоянию </a:t>
            </a:r>
            <a:r>
              <a:rPr lang="ru-RU" sz="1400" i="1" dirty="0" smtClean="0">
                <a:solidFill>
                  <a:schemeClr val="bg1"/>
                </a:solidFill>
                <a:latin typeface="Arial Narrow" panose="020B0606020202030204" pitchFamily="34" charset="0"/>
              </a:rPr>
              <a:t>на 13.06.2017</a:t>
            </a:r>
            <a:r>
              <a:rPr lang="ru-RU" sz="1400" i="1" dirty="0">
                <a:solidFill>
                  <a:schemeClr val="bg1"/>
                </a:solidFill>
                <a:latin typeface="Arial Narrow" panose="020B0606020202030204" pitchFamily="34" charset="0"/>
              </a:rPr>
              <a:t>, на основании данных реестра договоров и Единого реестра субъектов </a:t>
            </a:r>
            <a:r>
              <a:rPr lang="ru-RU" sz="1400" i="1" dirty="0" smtClean="0">
                <a:solidFill>
                  <a:schemeClr val="bg1"/>
                </a:solidFill>
                <a:latin typeface="Arial Narrow" panose="020B0606020202030204" pitchFamily="34" charset="0"/>
              </a:rPr>
              <a:t>МСП</a:t>
            </a:r>
            <a:endParaRPr lang="ru-RU" sz="1400" i="1" dirty="0">
              <a:solidFill>
                <a:schemeClr val="bg1"/>
              </a:solidFill>
              <a:latin typeface="Arial Narrow" panose="020B0606020202030204" pitchFamily="34" charset="0"/>
            </a:endParaRPr>
          </a:p>
        </p:txBody>
      </p:sp>
      <p:sp>
        <p:nvSpPr>
          <p:cNvPr id="3" name="Номер слайда 2"/>
          <p:cNvSpPr>
            <a:spLocks noGrp="1"/>
          </p:cNvSpPr>
          <p:nvPr>
            <p:ph type="sldNum" sz="quarter" idx="12"/>
          </p:nvPr>
        </p:nvSpPr>
        <p:spPr>
          <a:xfrm>
            <a:off x="11722153" y="8385396"/>
            <a:ext cx="582406" cy="45719"/>
          </a:xfrm>
        </p:spPr>
        <p:txBody>
          <a:bodyPr/>
          <a:lstStyle/>
          <a:p>
            <a:fld id="{9005E221-E10C-40C7-8143-48F6241B2838}" type="slidenum">
              <a:rPr lang="ru-RU" smtClean="0"/>
              <a:pPr/>
              <a:t>3</a:t>
            </a:fld>
            <a:endParaRPr lang="ru-RU" dirty="0"/>
          </a:p>
        </p:txBody>
      </p:sp>
    </p:spTree>
    <p:extLst>
      <p:ext uri="{BB962C8B-B14F-4D97-AF65-F5344CB8AC3E}">
        <p14:creationId xmlns:p14="http://schemas.microsoft.com/office/powerpoint/2010/main" val="1290038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847031" y="34771"/>
            <a:ext cx="7379769" cy="707886"/>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tabLst/>
              <a:defRPr/>
            </a:pPr>
            <a:r>
              <a:rPr lang="ru-RU" sz="2000" b="1" dirty="0">
                <a:solidFill>
                  <a:schemeClr val="accent5">
                    <a:lumMod val="75000"/>
                  </a:schemeClr>
                </a:solidFill>
                <a:latin typeface="Arial Narrow" panose="020B0606020202030204" pitchFamily="34" charset="0"/>
              </a:rPr>
              <a:t>П</a:t>
            </a:r>
            <a:r>
              <a:rPr lang="ru-RU" sz="2000" b="1" dirty="0" smtClean="0">
                <a:solidFill>
                  <a:schemeClr val="accent5">
                    <a:lumMod val="75000"/>
                  </a:schemeClr>
                </a:solidFill>
                <a:latin typeface="Arial Narrow" panose="020B0606020202030204" pitchFamily="34" charset="0"/>
              </a:rPr>
              <a:t>одтверждение сведений об объемах закупок </a:t>
            </a:r>
          </a:p>
          <a:p>
            <a:pPr marR="0" lvl="0" indent="0" fontAlgn="auto">
              <a:lnSpc>
                <a:spcPct val="100000"/>
              </a:lnSpc>
              <a:spcBef>
                <a:spcPts val="0"/>
              </a:spcBef>
              <a:spcAft>
                <a:spcPts val="0"/>
              </a:spcAft>
              <a:buClrTx/>
              <a:buSzTx/>
              <a:buFontTx/>
              <a:buNone/>
              <a:tabLst/>
              <a:defRPr/>
            </a:pPr>
            <a:r>
              <a:rPr lang="ru-RU" sz="2000" b="1" dirty="0" smtClean="0">
                <a:solidFill>
                  <a:schemeClr val="accent5">
                    <a:lumMod val="75000"/>
                  </a:schemeClr>
                </a:solidFill>
                <a:latin typeface="Arial Narrow" panose="020B0606020202030204" pitchFamily="34" charset="0"/>
              </a:rPr>
              <a:t>крупнейшими заказчиками у субъектов МСП</a:t>
            </a:r>
            <a:endParaRPr lang="ru-RU" sz="2000" b="1" dirty="0">
              <a:solidFill>
                <a:schemeClr val="accent5">
                  <a:lumMod val="75000"/>
                </a:schemeClr>
              </a:solidFill>
              <a:latin typeface="Arial Narrow" panose="020B0606020202030204" pitchFamily="34" charset="0"/>
            </a:endParaRPr>
          </a:p>
        </p:txBody>
      </p:sp>
      <p:sp>
        <p:nvSpPr>
          <p:cNvPr id="26" name="Скругленный прямоугольник 25"/>
          <p:cNvSpPr/>
          <p:nvPr/>
        </p:nvSpPr>
        <p:spPr>
          <a:xfrm>
            <a:off x="7939986" y="1901262"/>
            <a:ext cx="4379014" cy="926867"/>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Arial Narrow" panose="020B0606020202030204" pitchFamily="34" charset="0"/>
              </a:rPr>
              <a:t>Информация Федерального казначейства</a:t>
            </a:r>
          </a:p>
          <a:p>
            <a:pPr algn="ctr"/>
            <a:r>
              <a:rPr lang="ru-RU" dirty="0">
                <a:solidFill>
                  <a:schemeClr val="accent2"/>
                </a:solidFill>
                <a:latin typeface="Arial Narrow" panose="020B0606020202030204" pitchFamily="34" charset="0"/>
              </a:rPr>
              <a:t>об общем объеме закупок у субъектов МСП</a:t>
            </a:r>
          </a:p>
        </p:txBody>
      </p:sp>
      <p:sp>
        <p:nvSpPr>
          <p:cNvPr id="27" name="Скругленный прямоугольник 26"/>
          <p:cNvSpPr/>
          <p:nvPr/>
        </p:nvSpPr>
        <p:spPr>
          <a:xfrm>
            <a:off x="286008" y="1889684"/>
            <a:ext cx="3718363" cy="938446"/>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dirty="0">
                <a:latin typeface="Arial Narrow" panose="020B0606020202030204" pitchFamily="34" charset="0"/>
              </a:rPr>
              <a:t>Информация Федерального </a:t>
            </a:r>
            <a:r>
              <a:rPr lang="ru-RU" dirty="0" smtClean="0">
                <a:latin typeface="Arial Narrow" panose="020B0606020202030204" pitchFamily="34" charset="0"/>
              </a:rPr>
              <a:t>казначейства </a:t>
            </a:r>
            <a:r>
              <a:rPr lang="ru-RU" dirty="0" smtClean="0">
                <a:solidFill>
                  <a:schemeClr val="accent2"/>
                </a:solidFill>
                <a:latin typeface="Arial Narrow" panose="020B0606020202030204" pitchFamily="34" charset="0"/>
              </a:rPr>
              <a:t>об </a:t>
            </a:r>
            <a:r>
              <a:rPr lang="ru-RU" dirty="0">
                <a:solidFill>
                  <a:schemeClr val="accent2"/>
                </a:solidFill>
                <a:latin typeface="Arial Narrow" panose="020B0606020202030204" pitchFamily="34" charset="0"/>
              </a:rPr>
              <a:t>общем объеме закупок  </a:t>
            </a:r>
          </a:p>
          <a:p>
            <a:pPr lvl="0" algn="ctr"/>
            <a:r>
              <a:rPr lang="ru-RU" dirty="0">
                <a:solidFill>
                  <a:schemeClr val="accent2"/>
                </a:solidFill>
                <a:latin typeface="Arial Narrow" panose="020B0606020202030204" pitchFamily="34" charset="0"/>
              </a:rPr>
              <a:t>и общем количестве поставщиков </a:t>
            </a:r>
          </a:p>
        </p:txBody>
      </p:sp>
      <p:sp>
        <p:nvSpPr>
          <p:cNvPr id="28" name="Скругленный прямоугольник 27"/>
          <p:cNvSpPr/>
          <p:nvPr/>
        </p:nvSpPr>
        <p:spPr>
          <a:xfrm>
            <a:off x="4135953" y="1889683"/>
            <a:ext cx="3617884" cy="947500"/>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dirty="0">
                <a:latin typeface="Arial Narrow" panose="020B0606020202030204" pitchFamily="34" charset="0"/>
              </a:rPr>
              <a:t>Информация ФНС России                                    </a:t>
            </a:r>
            <a:r>
              <a:rPr lang="ru-RU" dirty="0">
                <a:solidFill>
                  <a:schemeClr val="accent2"/>
                </a:solidFill>
                <a:latin typeface="Arial Narrow" panose="020B0606020202030204" pitchFamily="34" charset="0"/>
              </a:rPr>
              <a:t>о количестве поставщиков, являющихся субъектами МСП</a:t>
            </a:r>
          </a:p>
        </p:txBody>
      </p:sp>
      <p:sp>
        <p:nvSpPr>
          <p:cNvPr id="32" name="Прямоугольник 31"/>
          <p:cNvSpPr/>
          <p:nvPr/>
        </p:nvSpPr>
        <p:spPr>
          <a:xfrm>
            <a:off x="800920" y="7232650"/>
            <a:ext cx="2787650" cy="10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9" name="Рисунок 28"/>
          <p:cNvPicPr>
            <a:picLocks noChangeAspect="1"/>
          </p:cNvPicPr>
          <p:nvPr/>
        </p:nvPicPr>
        <p:blipFill rotWithShape="1">
          <a:blip r:embed="rId3"/>
          <a:srcRect l="26624" t="15198" r="44657" b="21478"/>
          <a:stretch/>
        </p:blipFill>
        <p:spPr>
          <a:xfrm>
            <a:off x="286008" y="2898599"/>
            <a:ext cx="3718363" cy="5385723"/>
          </a:xfrm>
          <a:prstGeom prst="rect">
            <a:avLst/>
          </a:prstGeom>
          <a:ln>
            <a:solidFill>
              <a:schemeClr val="tx1"/>
            </a:solidFill>
          </a:ln>
        </p:spPr>
      </p:pic>
      <p:sp>
        <p:nvSpPr>
          <p:cNvPr id="4" name="Скругленный прямоугольник 3"/>
          <p:cNvSpPr/>
          <p:nvPr/>
        </p:nvSpPr>
        <p:spPr>
          <a:xfrm>
            <a:off x="460127" y="7002612"/>
            <a:ext cx="3386904" cy="33163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050" b="1" dirty="0" smtClean="0">
                <a:solidFill>
                  <a:schemeClr val="tx1"/>
                </a:solidFill>
                <a:latin typeface="Times New Roman" panose="02020603050405020304" pitchFamily="18" charset="0"/>
                <a:cs typeface="Times New Roman" panose="02020603050405020304" pitchFamily="18" charset="0"/>
              </a:rPr>
              <a:t>161 088 договоров с 46 208 поставщиками на общую сумму 8 426 330 005 400 рублей.</a:t>
            </a:r>
            <a:endParaRPr lang="ru-RU" sz="1050" b="1" dirty="0">
              <a:solidFill>
                <a:schemeClr val="tx1"/>
              </a:solidFill>
              <a:latin typeface="Times New Roman" panose="02020603050405020304" pitchFamily="18" charset="0"/>
              <a:cs typeface="Times New Roman" panose="02020603050405020304" pitchFamily="18" charset="0"/>
            </a:endParaRPr>
          </a:p>
        </p:txBody>
      </p:sp>
      <p:pic>
        <p:nvPicPr>
          <p:cNvPr id="31" name="Рисунок 30"/>
          <p:cNvPicPr>
            <a:picLocks noChangeAspect="1"/>
          </p:cNvPicPr>
          <p:nvPr/>
        </p:nvPicPr>
        <p:blipFill rotWithShape="1">
          <a:blip r:embed="rId4"/>
          <a:srcRect l="26429" t="13968" r="43812" b="24969"/>
          <a:stretch/>
        </p:blipFill>
        <p:spPr>
          <a:xfrm>
            <a:off x="4147246" y="2898599"/>
            <a:ext cx="3595299" cy="5385168"/>
          </a:xfrm>
          <a:prstGeom prst="rect">
            <a:avLst/>
          </a:prstGeom>
          <a:solidFill>
            <a:srgbClr val="CCFF33"/>
          </a:solidFill>
          <a:ln>
            <a:solidFill>
              <a:schemeClr val="tx1"/>
            </a:solidFill>
          </a:ln>
        </p:spPr>
      </p:pic>
      <p:sp>
        <p:nvSpPr>
          <p:cNvPr id="23" name="Скругленный прямоугольник 22"/>
          <p:cNvSpPr/>
          <p:nvPr/>
        </p:nvSpPr>
        <p:spPr>
          <a:xfrm>
            <a:off x="4191398" y="6683301"/>
            <a:ext cx="3464063" cy="22864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b="1" dirty="0">
                <a:solidFill>
                  <a:schemeClr val="tx1"/>
                </a:solidFill>
                <a:latin typeface="Times New Roman" panose="02020603050405020304" pitchFamily="18" charset="0"/>
                <a:cs typeface="Times New Roman" panose="02020603050405020304" pitchFamily="18" charset="0"/>
              </a:rPr>
              <a:t>с</a:t>
            </a:r>
            <a:r>
              <a:rPr lang="ru-RU" sz="1050" b="1" dirty="0" smtClean="0">
                <a:solidFill>
                  <a:schemeClr val="tx1"/>
                </a:solidFill>
                <a:latin typeface="Times New Roman" panose="02020603050405020304" pitchFamily="18" charset="0"/>
                <a:cs typeface="Times New Roman" panose="02020603050405020304" pitchFamily="18" charset="0"/>
              </a:rPr>
              <a:t>ведения о 33 016 внесены в указанный реестр. </a:t>
            </a:r>
            <a:endParaRPr lang="ru-RU" sz="1050" b="1" dirty="0">
              <a:solidFill>
                <a:schemeClr val="tx1"/>
              </a:solidFill>
              <a:latin typeface="Times New Roman" panose="02020603050405020304" pitchFamily="18" charset="0"/>
              <a:cs typeface="Times New Roman" panose="02020603050405020304" pitchFamily="18" charset="0"/>
            </a:endParaRPr>
          </a:p>
        </p:txBody>
      </p:sp>
      <p:pic>
        <p:nvPicPr>
          <p:cNvPr id="25" name="Рисунок 24"/>
          <p:cNvPicPr>
            <a:picLocks noChangeAspect="1"/>
          </p:cNvPicPr>
          <p:nvPr/>
        </p:nvPicPr>
        <p:blipFill rotWithShape="1">
          <a:blip r:embed="rId5"/>
          <a:srcRect l="33656" t="14967" r="34530" b="8872"/>
          <a:stretch/>
        </p:blipFill>
        <p:spPr>
          <a:xfrm>
            <a:off x="7927286" y="2898598"/>
            <a:ext cx="4379014" cy="5385169"/>
          </a:xfrm>
          <a:prstGeom prst="rect">
            <a:avLst/>
          </a:prstGeom>
          <a:solidFill>
            <a:schemeClr val="accent1">
              <a:lumMod val="40000"/>
              <a:lumOff val="60000"/>
            </a:schemeClr>
          </a:solidFill>
          <a:ln>
            <a:solidFill>
              <a:schemeClr val="tx1"/>
            </a:solidFill>
          </a:ln>
        </p:spPr>
      </p:pic>
      <p:sp>
        <p:nvSpPr>
          <p:cNvPr id="30" name="Скругленный прямоугольник 29"/>
          <p:cNvSpPr/>
          <p:nvPr/>
        </p:nvSpPr>
        <p:spPr>
          <a:xfrm>
            <a:off x="8326110" y="7539478"/>
            <a:ext cx="3733212" cy="17375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050" b="1" kern="0" spc="-90" dirty="0" smtClean="0">
                <a:solidFill>
                  <a:schemeClr val="tx1"/>
                </a:solidFill>
                <a:latin typeface="Times New Roman" panose="02020603050405020304" pitchFamily="18" charset="0"/>
                <a:cs typeface="Times New Roman" panose="02020603050405020304" pitchFamily="18" charset="0"/>
              </a:rPr>
              <a:t>заключено </a:t>
            </a:r>
            <a:r>
              <a:rPr lang="ru-RU" sz="1050" b="1" kern="0" spc="-90" dirty="0">
                <a:solidFill>
                  <a:schemeClr val="tx1"/>
                </a:solidFill>
                <a:latin typeface="Times New Roman" panose="02020603050405020304" pitchFamily="18" charset="0"/>
                <a:cs typeface="Times New Roman" panose="02020603050405020304" pitchFamily="18" charset="0"/>
              </a:rPr>
              <a:t>109 058 договоров на общую сумму 1 510, 7 млрд рублей</a:t>
            </a:r>
          </a:p>
        </p:txBody>
      </p:sp>
      <p:sp>
        <p:nvSpPr>
          <p:cNvPr id="5" name="Скругленный прямоугольник 4"/>
          <p:cNvSpPr/>
          <p:nvPr/>
        </p:nvSpPr>
        <p:spPr>
          <a:xfrm>
            <a:off x="9740444" y="7378517"/>
            <a:ext cx="2472833" cy="16096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050" b="1" kern="0" spc="-90" dirty="0">
                <a:solidFill>
                  <a:schemeClr val="tx1"/>
                </a:solidFill>
                <a:latin typeface="Times New Roman" panose="02020603050405020304" pitchFamily="18" charset="0"/>
                <a:cs typeface="Times New Roman" panose="02020603050405020304" pitchFamily="18" charset="0"/>
              </a:rPr>
              <a:t>35 651 является </a:t>
            </a:r>
            <a:r>
              <a:rPr lang="ru-RU" sz="1050" b="1" kern="0" spc="-90" dirty="0" smtClean="0">
                <a:solidFill>
                  <a:schemeClr val="tx1"/>
                </a:solidFill>
                <a:latin typeface="Times New Roman" panose="02020603050405020304" pitchFamily="18" charset="0"/>
                <a:cs typeface="Times New Roman" panose="02020603050405020304" pitchFamily="18" charset="0"/>
              </a:rPr>
              <a:t>субъектом </a:t>
            </a:r>
            <a:r>
              <a:rPr lang="ru-RU" sz="1050" b="1" kern="0" spc="-90" dirty="0">
                <a:solidFill>
                  <a:schemeClr val="tx1"/>
                </a:solidFill>
                <a:latin typeface="Times New Roman" panose="02020603050405020304" pitchFamily="18" charset="0"/>
                <a:cs typeface="Times New Roman" panose="02020603050405020304" pitchFamily="18" charset="0"/>
              </a:rPr>
              <a:t>МСП, с которыми </a:t>
            </a:r>
          </a:p>
        </p:txBody>
      </p:sp>
      <p:pic>
        <p:nvPicPr>
          <p:cNvPr id="20" name="Рисунок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22" name="Прямоугольник 21"/>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a:latin typeface="Arial Narrow" panose="020B0606020202030204" pitchFamily="34" charset="0"/>
              </a:rPr>
              <a:t>4</a:t>
            </a:r>
          </a:p>
        </p:txBody>
      </p:sp>
      <p:cxnSp>
        <p:nvCxnSpPr>
          <p:cNvPr id="18" name="Прямая соединительная линия 17"/>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33" name="Рисунок 32"/>
          <p:cNvPicPr>
            <a:picLocks noChangeAspect="1"/>
          </p:cNvPicPr>
          <p:nvPr/>
        </p:nvPicPr>
        <p:blipFill>
          <a:blip r:embed="rId7"/>
          <a:stretch>
            <a:fillRect/>
          </a:stretch>
        </p:blipFill>
        <p:spPr>
          <a:xfrm>
            <a:off x="10779279" y="50340"/>
            <a:ext cx="1525280" cy="790590"/>
          </a:xfrm>
          <a:prstGeom prst="rect">
            <a:avLst/>
          </a:prstGeom>
        </p:spPr>
      </p:pic>
      <p:sp>
        <p:nvSpPr>
          <p:cNvPr id="34" name="Скругленный прямоугольник 33"/>
          <p:cNvSpPr/>
          <p:nvPr/>
        </p:nvSpPr>
        <p:spPr>
          <a:xfrm>
            <a:off x="282575" y="1015882"/>
            <a:ext cx="12036425" cy="832986"/>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accent2"/>
                </a:solidFill>
                <a:latin typeface="Arial Narrow" panose="020B0606020202030204" pitchFamily="34" charset="0"/>
              </a:rPr>
              <a:t>За 2016 год с 35 651 субъектом МСП заключено</a:t>
            </a:r>
            <a:br>
              <a:rPr lang="ru-RU" sz="2400" b="1" dirty="0">
                <a:solidFill>
                  <a:schemeClr val="accent2"/>
                </a:solidFill>
                <a:latin typeface="Arial Narrow" panose="020B0606020202030204" pitchFamily="34" charset="0"/>
              </a:rPr>
            </a:br>
            <a:r>
              <a:rPr lang="ru-RU" sz="2400" b="1" dirty="0">
                <a:solidFill>
                  <a:schemeClr val="accent2"/>
                </a:solidFill>
                <a:latin typeface="Arial Narrow" panose="020B0606020202030204" pitchFamily="34" charset="0"/>
              </a:rPr>
              <a:t>109 058 договоров на общую сумму 1,511 трлн рублей</a:t>
            </a:r>
          </a:p>
        </p:txBody>
      </p:sp>
    </p:spTree>
    <p:extLst>
      <p:ext uri="{BB962C8B-B14F-4D97-AF65-F5344CB8AC3E}">
        <p14:creationId xmlns:p14="http://schemas.microsoft.com/office/powerpoint/2010/main" val="3943084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282575" y="2884808"/>
            <a:ext cx="3775084" cy="5549391"/>
          </a:xfrm>
          <a:prstGeom prst="rect">
            <a:avLst/>
          </a:prstGeom>
          <a:ln>
            <a:solidFill>
              <a:schemeClr val="tx1"/>
            </a:solidFill>
          </a:ln>
        </p:spPr>
      </p:pic>
      <p:sp>
        <p:nvSpPr>
          <p:cNvPr id="2" name="TextBox 1"/>
          <p:cNvSpPr txBox="1"/>
          <p:nvPr/>
        </p:nvSpPr>
        <p:spPr>
          <a:xfrm>
            <a:off x="3847031" y="34771"/>
            <a:ext cx="8865669" cy="707886"/>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tabLst/>
              <a:defRPr/>
            </a:pPr>
            <a:r>
              <a:rPr lang="ru-RU" sz="2000" b="1" dirty="0">
                <a:solidFill>
                  <a:schemeClr val="accent5">
                    <a:lumMod val="75000"/>
                  </a:schemeClr>
                </a:solidFill>
                <a:latin typeface="Arial Narrow" panose="020B0606020202030204" pitchFamily="34" charset="0"/>
              </a:rPr>
              <a:t>П</a:t>
            </a:r>
            <a:r>
              <a:rPr lang="ru-RU" sz="2000" b="1" dirty="0" smtClean="0">
                <a:solidFill>
                  <a:schemeClr val="accent5">
                    <a:lumMod val="75000"/>
                  </a:schemeClr>
                </a:solidFill>
                <a:latin typeface="Arial Narrow" panose="020B0606020202030204" pitchFamily="34" charset="0"/>
              </a:rPr>
              <a:t>одтверждение сведений об объемах закупок </a:t>
            </a:r>
          </a:p>
          <a:p>
            <a:pPr marR="0" lvl="0" indent="0" fontAlgn="auto">
              <a:lnSpc>
                <a:spcPct val="100000"/>
              </a:lnSpc>
              <a:spcBef>
                <a:spcPts val="0"/>
              </a:spcBef>
              <a:spcAft>
                <a:spcPts val="0"/>
              </a:spcAft>
              <a:buClrTx/>
              <a:buSzTx/>
              <a:buFontTx/>
              <a:buNone/>
              <a:tabLst/>
              <a:defRPr/>
            </a:pPr>
            <a:r>
              <a:rPr lang="ru-RU" sz="2000" b="1" dirty="0" smtClean="0">
                <a:solidFill>
                  <a:schemeClr val="accent5">
                    <a:lumMod val="75000"/>
                  </a:schemeClr>
                </a:solidFill>
                <a:latin typeface="Arial Narrow" panose="020B0606020202030204" pitchFamily="34" charset="0"/>
              </a:rPr>
              <a:t>крупнейшими заказчиками у субъектов МСП</a:t>
            </a:r>
            <a:endParaRPr lang="ru-RU" sz="2000" b="1" dirty="0">
              <a:solidFill>
                <a:schemeClr val="accent5">
                  <a:lumMod val="75000"/>
                </a:schemeClr>
              </a:solidFill>
              <a:latin typeface="Arial Narrow" panose="020B0606020202030204" pitchFamily="34" charset="0"/>
            </a:endParaRPr>
          </a:p>
        </p:txBody>
      </p:sp>
      <p:sp>
        <p:nvSpPr>
          <p:cNvPr id="24" name="Прямоугольник 23"/>
          <p:cNvSpPr/>
          <p:nvPr/>
        </p:nvSpPr>
        <p:spPr>
          <a:xfrm>
            <a:off x="282575" y="1007111"/>
            <a:ext cx="12077013" cy="84461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2"/>
                </a:solidFill>
                <a:latin typeface="Arial Narrow" panose="020B0606020202030204" pitchFamily="34" charset="0"/>
              </a:rPr>
              <a:t>За период с 1 января по 12 мая 2017 года,  </a:t>
            </a:r>
            <a:r>
              <a:rPr lang="ru-RU" sz="2400" b="1" dirty="0">
                <a:solidFill>
                  <a:schemeClr val="accent2"/>
                </a:solidFill>
                <a:latin typeface="Arial Narrow" panose="020B0606020202030204" pitchFamily="34" charset="0"/>
              </a:rPr>
              <a:t>с 16 647субъектами МСП заключено</a:t>
            </a:r>
            <a:br>
              <a:rPr lang="ru-RU" sz="2400" b="1" dirty="0">
                <a:solidFill>
                  <a:schemeClr val="accent2"/>
                </a:solidFill>
                <a:latin typeface="Arial Narrow" panose="020B0606020202030204" pitchFamily="34" charset="0"/>
              </a:rPr>
            </a:br>
            <a:r>
              <a:rPr lang="ru-RU" sz="2400" b="1" dirty="0">
                <a:solidFill>
                  <a:schemeClr val="accent2"/>
                </a:solidFill>
                <a:latin typeface="Arial Narrow" panose="020B0606020202030204" pitchFamily="34" charset="0"/>
              </a:rPr>
              <a:t>36 254 договора на общую сумму </a:t>
            </a:r>
            <a:r>
              <a:rPr lang="ru-RU" sz="3600" b="1" dirty="0">
                <a:solidFill>
                  <a:schemeClr val="accent2"/>
                </a:solidFill>
                <a:latin typeface="Arial Narrow" panose="020B0606020202030204" pitchFamily="34" charset="0"/>
              </a:rPr>
              <a:t>491,9</a:t>
            </a:r>
            <a:r>
              <a:rPr lang="ru-RU" sz="2400" b="1" dirty="0">
                <a:solidFill>
                  <a:schemeClr val="accent2"/>
                </a:solidFill>
                <a:latin typeface="Arial Narrow" panose="020B0606020202030204" pitchFamily="34" charset="0"/>
              </a:rPr>
              <a:t> млрд рублей</a:t>
            </a:r>
          </a:p>
        </p:txBody>
      </p:sp>
      <p:sp>
        <p:nvSpPr>
          <p:cNvPr id="26" name="Скругленный прямоугольник 25"/>
          <p:cNvSpPr/>
          <p:nvPr/>
        </p:nvSpPr>
        <p:spPr>
          <a:xfrm>
            <a:off x="8238512" y="1889684"/>
            <a:ext cx="4080488" cy="938446"/>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Arial Narrow" panose="020B0606020202030204" pitchFamily="34" charset="0"/>
              </a:rPr>
              <a:t>Информация Федерального казначейства</a:t>
            </a:r>
          </a:p>
          <a:p>
            <a:pPr algn="ctr"/>
            <a:r>
              <a:rPr lang="ru-RU" dirty="0">
                <a:solidFill>
                  <a:schemeClr val="accent2"/>
                </a:solidFill>
                <a:latin typeface="Arial Narrow" panose="020B0606020202030204" pitchFamily="34" charset="0"/>
              </a:rPr>
              <a:t>об общем объеме закупок у субъектов МСП</a:t>
            </a:r>
          </a:p>
        </p:txBody>
      </p:sp>
      <p:sp>
        <p:nvSpPr>
          <p:cNvPr id="27" name="Скругленный прямоугольник 26"/>
          <p:cNvSpPr/>
          <p:nvPr/>
        </p:nvSpPr>
        <p:spPr>
          <a:xfrm>
            <a:off x="229288" y="1889684"/>
            <a:ext cx="3775084" cy="938446"/>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dirty="0">
                <a:latin typeface="Arial Narrow" panose="020B0606020202030204" pitchFamily="34" charset="0"/>
              </a:rPr>
              <a:t>Информация Федерального </a:t>
            </a:r>
            <a:r>
              <a:rPr lang="ru-RU" dirty="0" smtClean="0">
                <a:latin typeface="Arial Narrow" panose="020B0606020202030204" pitchFamily="34" charset="0"/>
              </a:rPr>
              <a:t>казначейства </a:t>
            </a:r>
            <a:r>
              <a:rPr lang="ru-RU" dirty="0">
                <a:solidFill>
                  <a:schemeClr val="accent2"/>
                </a:solidFill>
                <a:latin typeface="Arial Narrow" panose="020B0606020202030204" pitchFamily="34" charset="0"/>
              </a:rPr>
              <a:t>об общем объеме закупок  </a:t>
            </a:r>
          </a:p>
          <a:p>
            <a:pPr lvl="0" algn="ctr"/>
            <a:r>
              <a:rPr lang="ru-RU" dirty="0">
                <a:solidFill>
                  <a:schemeClr val="accent2"/>
                </a:solidFill>
                <a:latin typeface="Arial Narrow" panose="020B0606020202030204" pitchFamily="34" charset="0"/>
              </a:rPr>
              <a:t>и общем количестве поставщиков </a:t>
            </a:r>
          </a:p>
        </p:txBody>
      </p:sp>
      <p:sp>
        <p:nvSpPr>
          <p:cNvPr id="28" name="Скругленный прямоугольник 27"/>
          <p:cNvSpPr/>
          <p:nvPr/>
        </p:nvSpPr>
        <p:spPr>
          <a:xfrm>
            <a:off x="4135952" y="1889683"/>
            <a:ext cx="3900079" cy="947500"/>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Arial Narrow" panose="020B0606020202030204" pitchFamily="34" charset="0"/>
              </a:rPr>
              <a:t>Информация ФНС России                                    </a:t>
            </a:r>
            <a:r>
              <a:rPr lang="ru-RU" dirty="0">
                <a:solidFill>
                  <a:schemeClr val="accent2"/>
                </a:solidFill>
                <a:latin typeface="Arial Narrow" panose="020B0606020202030204" pitchFamily="34" charset="0"/>
              </a:rPr>
              <a:t>о количестве поставщиков, </a:t>
            </a:r>
            <a:endParaRPr lang="ru-RU" dirty="0" smtClean="0">
              <a:solidFill>
                <a:schemeClr val="accent2"/>
              </a:solidFill>
              <a:latin typeface="Arial Narrow" panose="020B0606020202030204" pitchFamily="34" charset="0"/>
            </a:endParaRPr>
          </a:p>
          <a:p>
            <a:pPr algn="ctr"/>
            <a:r>
              <a:rPr lang="ru-RU" dirty="0" smtClean="0">
                <a:solidFill>
                  <a:schemeClr val="accent2"/>
                </a:solidFill>
                <a:latin typeface="Arial Narrow" panose="020B0606020202030204" pitchFamily="34" charset="0"/>
              </a:rPr>
              <a:t>являющихся </a:t>
            </a:r>
            <a:r>
              <a:rPr lang="ru-RU" dirty="0">
                <a:solidFill>
                  <a:schemeClr val="accent2"/>
                </a:solidFill>
                <a:latin typeface="Arial Narrow" panose="020B0606020202030204" pitchFamily="34" charset="0"/>
              </a:rPr>
              <a:t>субъектами МСП</a:t>
            </a:r>
          </a:p>
        </p:txBody>
      </p:sp>
      <p:sp>
        <p:nvSpPr>
          <p:cNvPr id="32" name="Прямоугольник 31"/>
          <p:cNvSpPr/>
          <p:nvPr/>
        </p:nvSpPr>
        <p:spPr>
          <a:xfrm>
            <a:off x="800920" y="7232650"/>
            <a:ext cx="2787650" cy="10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2915163" y="6353220"/>
            <a:ext cx="1089208" cy="13095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900" b="1" dirty="0" smtClean="0">
                <a:solidFill>
                  <a:schemeClr val="tx1"/>
                </a:solidFill>
                <a:latin typeface="Times New Roman" panose="02020603050405020304" pitchFamily="18" charset="0"/>
                <a:cs typeface="Times New Roman" panose="02020603050405020304" pitchFamily="18" charset="0"/>
              </a:rPr>
              <a:t>56 507 договоров</a:t>
            </a:r>
          </a:p>
        </p:txBody>
      </p:sp>
      <p:sp>
        <p:nvSpPr>
          <p:cNvPr id="22" name="Прямоугольник 21"/>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5</a:t>
            </a:r>
            <a:endParaRPr lang="ru-RU" sz="1200" dirty="0">
              <a:latin typeface="Arial Narrow" panose="020B0606020202030204" pitchFamily="34" charset="0"/>
            </a:endParaRPr>
          </a:p>
        </p:txBody>
      </p:sp>
      <p:pic>
        <p:nvPicPr>
          <p:cNvPr id="3" name="Рисунок 2"/>
          <p:cNvPicPr>
            <a:picLocks noChangeAspect="1"/>
          </p:cNvPicPr>
          <p:nvPr/>
        </p:nvPicPr>
        <p:blipFill>
          <a:blip r:embed="rId4"/>
          <a:stretch>
            <a:fillRect/>
          </a:stretch>
        </p:blipFill>
        <p:spPr>
          <a:xfrm>
            <a:off x="4114171" y="2884808"/>
            <a:ext cx="3954224" cy="5549391"/>
          </a:xfrm>
          <a:prstGeom prst="rect">
            <a:avLst/>
          </a:prstGeom>
          <a:ln cmpd="sng">
            <a:solidFill>
              <a:schemeClr val="tx1"/>
            </a:solidFill>
          </a:ln>
        </p:spPr>
      </p:pic>
      <p:sp>
        <p:nvSpPr>
          <p:cNvPr id="23" name="Скругленный прямоугольник 22"/>
          <p:cNvSpPr/>
          <p:nvPr/>
        </p:nvSpPr>
        <p:spPr>
          <a:xfrm>
            <a:off x="6962775" y="5659503"/>
            <a:ext cx="1105620" cy="18884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900" b="1" dirty="0" smtClean="0">
              <a:solidFill>
                <a:schemeClr val="tx1"/>
              </a:solidFill>
              <a:latin typeface="Times New Roman" panose="02020603050405020304" pitchFamily="18" charset="0"/>
              <a:cs typeface="Times New Roman" panose="02020603050405020304" pitchFamily="18" charset="0"/>
            </a:endParaRPr>
          </a:p>
          <a:p>
            <a:r>
              <a:rPr lang="ru-RU" sz="900" b="1" dirty="0" smtClean="0">
                <a:solidFill>
                  <a:schemeClr val="tx1"/>
                </a:solidFill>
                <a:latin typeface="Times New Roman" panose="02020603050405020304" pitchFamily="18" charset="0"/>
                <a:cs typeface="Times New Roman" panose="02020603050405020304" pitchFamily="18" charset="0"/>
              </a:rPr>
              <a:t>сведения о 15 903</a:t>
            </a:r>
          </a:p>
          <a:p>
            <a:r>
              <a:rPr lang="ru-RU" sz="900" b="1" dirty="0" smtClean="0">
                <a:solidFill>
                  <a:schemeClr val="tx1"/>
                </a:solidFill>
                <a:latin typeface="Times New Roman" panose="02020603050405020304" pitchFamily="18" charset="0"/>
                <a:cs typeface="Times New Roman" panose="02020603050405020304" pitchFamily="18" charset="0"/>
              </a:rPr>
              <a:t> </a:t>
            </a:r>
            <a:endParaRPr lang="ru-RU" sz="900" b="1" dirty="0">
              <a:solidFill>
                <a:schemeClr val="tx1"/>
              </a:solidFill>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rotWithShape="1">
          <a:blip r:embed="rId5"/>
          <a:srcRect l="10689" t="2299" r="6338" b="73181"/>
          <a:stretch/>
        </p:blipFill>
        <p:spPr>
          <a:xfrm>
            <a:off x="8270875" y="2884808"/>
            <a:ext cx="4048125" cy="1143000"/>
          </a:xfrm>
          <a:prstGeom prst="rect">
            <a:avLst/>
          </a:prstGeom>
          <a:ln>
            <a:noFill/>
          </a:ln>
        </p:spPr>
      </p:pic>
      <p:pic>
        <p:nvPicPr>
          <p:cNvPr id="10" name="Рисунок 9"/>
          <p:cNvPicPr>
            <a:picLocks noChangeAspect="1"/>
          </p:cNvPicPr>
          <p:nvPr/>
        </p:nvPicPr>
        <p:blipFill rotWithShape="1">
          <a:blip r:embed="rId6"/>
          <a:srcRect l="11789" t="17707" r="2555"/>
          <a:stretch/>
        </p:blipFill>
        <p:spPr>
          <a:xfrm>
            <a:off x="8249262" y="7130104"/>
            <a:ext cx="4069738" cy="1510659"/>
          </a:xfrm>
          <a:prstGeom prst="rect">
            <a:avLst/>
          </a:prstGeom>
          <a:ln>
            <a:noFill/>
          </a:ln>
        </p:spPr>
      </p:pic>
      <p:pic>
        <p:nvPicPr>
          <p:cNvPr id="19" name="Рисунок 18"/>
          <p:cNvPicPr>
            <a:picLocks noChangeAspect="1"/>
          </p:cNvPicPr>
          <p:nvPr/>
        </p:nvPicPr>
        <p:blipFill rotWithShape="1">
          <a:blip r:embed="rId5"/>
          <a:srcRect l="10689" t="34540" r="6338" b="10206"/>
          <a:stretch/>
        </p:blipFill>
        <p:spPr>
          <a:xfrm>
            <a:off x="8270875" y="4027807"/>
            <a:ext cx="4048125" cy="3102297"/>
          </a:xfrm>
          <a:prstGeom prst="rect">
            <a:avLst/>
          </a:prstGeom>
          <a:ln>
            <a:noFill/>
          </a:ln>
        </p:spPr>
      </p:pic>
      <p:sp>
        <p:nvSpPr>
          <p:cNvPr id="21" name="Скругленный прямоугольник 20"/>
          <p:cNvSpPr/>
          <p:nvPr/>
        </p:nvSpPr>
        <p:spPr>
          <a:xfrm>
            <a:off x="4491037" y="5867402"/>
            <a:ext cx="1743075" cy="19050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900" b="1" dirty="0" smtClean="0">
                <a:solidFill>
                  <a:schemeClr val="tx1"/>
                </a:solidFill>
                <a:latin typeface="Times New Roman" panose="02020603050405020304" pitchFamily="18" charset="0"/>
                <a:cs typeface="Times New Roman" panose="02020603050405020304" pitchFamily="18" charset="0"/>
              </a:rPr>
              <a:t>внесены в указанный реестр. </a:t>
            </a:r>
            <a:endParaRPr lang="ru-RU" sz="900" b="1" dirty="0">
              <a:solidFill>
                <a:schemeClr val="tx1"/>
              </a:solidFill>
              <a:latin typeface="Times New Roman" panose="02020603050405020304" pitchFamily="18" charset="0"/>
              <a:cs typeface="Times New Roman" panose="02020603050405020304" pitchFamily="18" charset="0"/>
            </a:endParaRPr>
          </a:p>
        </p:txBody>
      </p:sp>
      <p:sp>
        <p:nvSpPr>
          <p:cNvPr id="25" name="Скругленный прямоугольник 24"/>
          <p:cNvSpPr/>
          <p:nvPr/>
        </p:nvSpPr>
        <p:spPr>
          <a:xfrm>
            <a:off x="720253" y="6477921"/>
            <a:ext cx="3284118" cy="22132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900" b="1" dirty="0" smtClean="0">
                <a:solidFill>
                  <a:schemeClr val="tx1"/>
                </a:solidFill>
                <a:latin typeface="Times New Roman" panose="02020603050405020304" pitchFamily="18" charset="0"/>
                <a:cs typeface="Times New Roman" panose="02020603050405020304" pitchFamily="18" charset="0"/>
              </a:rPr>
              <a:t>с 22 187 поставщиками на общую сумму 2 770,6 млрд  рублей.</a:t>
            </a:r>
            <a:endParaRPr lang="ru-RU" sz="900" b="1" dirty="0">
              <a:solidFill>
                <a:schemeClr val="tx1"/>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1711480" y="6581248"/>
            <a:ext cx="555951" cy="17904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900" b="1" kern="0" spc="-90" dirty="0" smtClean="0">
                <a:solidFill>
                  <a:schemeClr val="tx1"/>
                </a:solidFill>
                <a:latin typeface="Times New Roman" panose="02020603050405020304" pitchFamily="18" charset="0"/>
                <a:cs typeface="Times New Roman" panose="02020603050405020304" pitchFamily="18" charset="0"/>
              </a:rPr>
              <a:t>16  647</a:t>
            </a:r>
            <a:endParaRPr lang="ru-RU" sz="900" b="1" kern="0" spc="-90" dirty="0">
              <a:solidFill>
                <a:schemeClr val="tx1"/>
              </a:solidFill>
              <a:latin typeface="Times New Roman" panose="02020603050405020304" pitchFamily="18" charset="0"/>
              <a:cs typeface="Times New Roman" panose="02020603050405020304" pitchFamily="18" charset="0"/>
            </a:endParaRPr>
          </a:p>
        </p:txBody>
      </p:sp>
      <p:sp>
        <p:nvSpPr>
          <p:cNvPr id="29" name="Скругленный прямоугольник 28"/>
          <p:cNvSpPr/>
          <p:nvPr/>
        </p:nvSpPr>
        <p:spPr>
          <a:xfrm>
            <a:off x="8400028" y="6760288"/>
            <a:ext cx="3867404" cy="36981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050" b="1" kern="0" spc="-90" dirty="0" smtClean="0">
              <a:solidFill>
                <a:schemeClr val="tx1"/>
              </a:solidFill>
              <a:latin typeface="Times New Roman" panose="02020603050405020304" pitchFamily="18" charset="0"/>
              <a:cs typeface="Times New Roman" panose="02020603050405020304" pitchFamily="18" charset="0"/>
            </a:endParaRPr>
          </a:p>
          <a:p>
            <a:pPr algn="just"/>
            <a:r>
              <a:rPr lang="ru-RU" sz="900" b="1" kern="0" spc="-90" dirty="0" smtClean="0">
                <a:solidFill>
                  <a:schemeClr val="tx1"/>
                </a:solidFill>
                <a:latin typeface="Times New Roman" panose="02020603050405020304" pitchFamily="18" charset="0"/>
                <a:cs typeface="Times New Roman" panose="02020603050405020304" pitchFamily="18" charset="0"/>
              </a:rPr>
              <a:t>являются субъектами </a:t>
            </a:r>
            <a:r>
              <a:rPr lang="ru-RU" sz="900" b="1" kern="0" spc="-90" dirty="0">
                <a:solidFill>
                  <a:schemeClr val="tx1"/>
                </a:solidFill>
                <a:latin typeface="Times New Roman" panose="02020603050405020304" pitchFamily="18" charset="0"/>
                <a:cs typeface="Times New Roman" panose="02020603050405020304" pitchFamily="18" charset="0"/>
              </a:rPr>
              <a:t>МСП, с которыми заключено 36 254 договора на общую сумму </a:t>
            </a:r>
            <a:r>
              <a:rPr lang="ru-RU" sz="1400" b="1" kern="0" spc="-90" dirty="0">
                <a:solidFill>
                  <a:schemeClr val="tx1"/>
                </a:solidFill>
                <a:latin typeface="Times New Roman" panose="02020603050405020304" pitchFamily="18" charset="0"/>
                <a:cs typeface="Times New Roman" panose="02020603050405020304" pitchFamily="18" charset="0"/>
              </a:rPr>
              <a:t>491,9 </a:t>
            </a:r>
            <a:r>
              <a:rPr lang="ru-RU" sz="900" b="1" kern="0" spc="-90" dirty="0">
                <a:solidFill>
                  <a:schemeClr val="tx1"/>
                </a:solidFill>
                <a:latin typeface="Times New Roman" panose="02020603050405020304" pitchFamily="18" charset="0"/>
                <a:cs typeface="Times New Roman" panose="02020603050405020304" pitchFamily="18" charset="0"/>
              </a:rPr>
              <a:t>млрд рублей</a:t>
            </a:r>
          </a:p>
          <a:p>
            <a:pPr algn="just"/>
            <a:endParaRPr lang="ru-RU" sz="1050" b="1" kern="0" spc="-90" dirty="0">
              <a:solidFill>
                <a:schemeClr val="tx1"/>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8238512" y="2891120"/>
            <a:ext cx="4028919" cy="5543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 name="Рисунок 29"/>
          <p:cNvPicPr>
            <a:picLocks noChangeAspect="1"/>
          </p:cNvPicPr>
          <p:nvPr/>
        </p:nvPicPr>
        <p:blipFill>
          <a:blip r:embed="rId7"/>
          <a:stretch>
            <a:fillRect/>
          </a:stretch>
        </p:blipFill>
        <p:spPr>
          <a:xfrm>
            <a:off x="10793720" y="84614"/>
            <a:ext cx="1525280" cy="790590"/>
          </a:xfrm>
          <a:prstGeom prst="rect">
            <a:avLst/>
          </a:prstGeom>
        </p:spPr>
      </p:pic>
      <p:pic>
        <p:nvPicPr>
          <p:cNvPr id="31" name="Рисунок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127" y="0"/>
            <a:ext cx="2163618" cy="984251"/>
          </a:xfrm>
          <a:prstGeom prst="rect">
            <a:avLst/>
          </a:prstGeom>
        </p:spPr>
      </p:pic>
      <p:cxnSp>
        <p:nvCxnSpPr>
          <p:cNvPr id="18" name="Прямая соединительная линия 17"/>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249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7" name="Прямая соединительная линия 16"/>
          <p:cNvCxnSpPr/>
          <p:nvPr/>
        </p:nvCxnSpPr>
        <p:spPr>
          <a:xfrm>
            <a:off x="244570" y="7105543"/>
            <a:ext cx="12074430"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1" name="Номер слайда 4"/>
          <p:cNvSpPr>
            <a:spLocks noGrp="1"/>
          </p:cNvSpPr>
          <p:nvPr>
            <p:ph type="sldNum" sz="quarter" idx="12"/>
          </p:nvPr>
        </p:nvSpPr>
        <p:spPr>
          <a:xfrm>
            <a:off x="168275" y="7939422"/>
            <a:ext cx="12360178" cy="460041"/>
          </a:xfrm>
        </p:spPr>
        <p:txBody>
          <a:bodyPr/>
          <a:lstStyle/>
          <a:p>
            <a:pPr algn="l"/>
            <a:r>
              <a:rPr lang="ru-RU" sz="1000" b="1" i="1" dirty="0">
                <a:solidFill>
                  <a:schemeClr val="bg2">
                    <a:lumMod val="50000"/>
                  </a:schemeClr>
                </a:solidFill>
                <a:latin typeface="Arial Narrow" panose="020B0606020202030204" pitchFamily="34" charset="0"/>
                <a:cs typeface="Times New Roman" panose="02020603050405020304" pitchFamily="18" charset="0"/>
              </a:rPr>
              <a:t>* - проведена совместно с международной информационной группой «Интерфакс», декабрь 2016 г. </a:t>
            </a:r>
            <a:endParaRPr lang="ru-RU" sz="1000" dirty="0">
              <a:solidFill>
                <a:schemeClr val="bg2">
                  <a:lumMod val="50000"/>
                </a:schemeClr>
              </a:solidFill>
              <a:latin typeface="Arial Narrow" panose="020B0606020202030204" pitchFamily="34" charset="0"/>
            </a:endParaRPr>
          </a:p>
          <a:p>
            <a:pPr algn="l"/>
            <a:r>
              <a:rPr lang="ru-RU" sz="1000" b="1" i="1" dirty="0" smtClean="0">
                <a:solidFill>
                  <a:schemeClr val="bg2">
                    <a:lumMod val="50000"/>
                  </a:schemeClr>
                </a:solidFill>
                <a:latin typeface="Arial Narrow" panose="020B0606020202030204" pitchFamily="34" charset="0"/>
              </a:rPr>
              <a:t>** - данные Счетной </a:t>
            </a:r>
            <a:r>
              <a:rPr lang="ru-RU" sz="1000" b="1" i="1" dirty="0">
                <a:solidFill>
                  <a:schemeClr val="bg2">
                    <a:lumMod val="50000"/>
                  </a:schemeClr>
                </a:solidFill>
                <a:latin typeface="Arial Narrow" panose="020B0606020202030204" pitchFamily="34" charset="0"/>
              </a:rPr>
              <a:t>палаты Российской Федерации по итогам 2015 </a:t>
            </a:r>
            <a:r>
              <a:rPr lang="ru-RU" sz="1000" b="1" i="1" dirty="0" smtClean="0">
                <a:solidFill>
                  <a:schemeClr val="bg2">
                    <a:lumMod val="50000"/>
                  </a:schemeClr>
                </a:solidFill>
                <a:latin typeface="Arial Narrow" panose="020B0606020202030204" pitchFamily="34" charset="0"/>
              </a:rPr>
              <a:t>г. </a:t>
            </a:r>
            <a:r>
              <a:rPr lang="ru-RU" sz="1000" b="1" i="1" dirty="0">
                <a:solidFill>
                  <a:schemeClr val="bg2">
                    <a:lumMod val="50000"/>
                  </a:schemeClr>
                </a:solidFill>
                <a:latin typeface="Arial Narrow" panose="020B0606020202030204" pitchFamily="34" charset="0"/>
              </a:rPr>
              <a:t>и </a:t>
            </a:r>
            <a:r>
              <a:rPr lang="ru-RU" sz="1000" b="1" i="1" dirty="0" smtClean="0">
                <a:solidFill>
                  <a:schemeClr val="bg2">
                    <a:lumMod val="50000"/>
                  </a:schemeClr>
                </a:solidFill>
                <a:latin typeface="Arial Narrow" panose="020B0606020202030204" pitchFamily="34" charset="0"/>
              </a:rPr>
              <a:t>данные Минэкономразвития России по итогам первого </a:t>
            </a:r>
            <a:r>
              <a:rPr lang="ru-RU" sz="1000" b="1" i="1" dirty="0">
                <a:solidFill>
                  <a:schemeClr val="bg2">
                    <a:lumMod val="50000"/>
                  </a:schemeClr>
                </a:solidFill>
                <a:latin typeface="Arial Narrow" panose="020B0606020202030204" pitchFamily="34" charset="0"/>
              </a:rPr>
              <a:t>полугодия 2016 </a:t>
            </a:r>
            <a:r>
              <a:rPr lang="ru-RU" sz="1000" b="1" i="1" dirty="0" smtClean="0">
                <a:solidFill>
                  <a:schemeClr val="bg2">
                    <a:lumMod val="50000"/>
                  </a:schemeClr>
                </a:solidFill>
                <a:latin typeface="Arial Narrow" panose="020B0606020202030204" pitchFamily="34" charset="0"/>
              </a:rPr>
              <a:t>г.</a:t>
            </a:r>
            <a:endParaRPr lang="ru-RU" sz="1000" dirty="0">
              <a:solidFill>
                <a:schemeClr val="bg2">
                  <a:lumMod val="50000"/>
                </a:schemeClr>
              </a:solidFill>
              <a:latin typeface="Arial Narrow" panose="020B0606020202030204" pitchFamily="34" charset="0"/>
            </a:endParaRPr>
          </a:p>
        </p:txBody>
      </p:sp>
      <p:sp>
        <p:nvSpPr>
          <p:cNvPr id="9" name="Прямоугольник 8"/>
          <p:cNvSpPr/>
          <p:nvPr/>
        </p:nvSpPr>
        <p:spPr>
          <a:xfrm>
            <a:off x="3850382" y="25445"/>
            <a:ext cx="7236718" cy="734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ru-RU" sz="2000" b="1" dirty="0" smtClean="0">
                <a:solidFill>
                  <a:schemeClr val="accent5">
                    <a:lumMod val="75000"/>
                  </a:schemeClr>
                </a:solidFill>
                <a:latin typeface="Arial Narrow" panose="020B0606020202030204" pitchFamily="34" charset="0"/>
                <a:cs typeface="Times New Roman" panose="02020603050405020304" pitchFamily="18" charset="0"/>
              </a:rPr>
              <a:t>Оценка качества закупок </a:t>
            </a:r>
          </a:p>
          <a:p>
            <a:pPr lvl="0">
              <a:defRPr/>
            </a:pPr>
            <a:r>
              <a:rPr lang="ru-RU" sz="2000" b="1" dirty="0" smtClean="0">
                <a:solidFill>
                  <a:schemeClr val="accent5">
                    <a:lumMod val="75000"/>
                  </a:schemeClr>
                </a:solidFill>
                <a:latin typeface="Arial Narrow" panose="020B0606020202030204" pitchFamily="34" charset="0"/>
                <a:cs typeface="Times New Roman" panose="02020603050405020304" pitchFamily="18" charset="0"/>
              </a:rPr>
              <a:t>крупнейших заказчиков у </a:t>
            </a:r>
            <a:r>
              <a:rPr lang="ru-RU" sz="2000" b="1" dirty="0">
                <a:solidFill>
                  <a:schemeClr val="accent5">
                    <a:lumMod val="75000"/>
                  </a:schemeClr>
                </a:solidFill>
                <a:latin typeface="Arial Narrow" panose="020B0606020202030204" pitchFamily="34" charset="0"/>
                <a:cs typeface="Times New Roman" panose="02020603050405020304" pitchFamily="18" charset="0"/>
              </a:rPr>
              <a:t>субъектов </a:t>
            </a:r>
            <a:r>
              <a:rPr lang="ru-RU" sz="2000" b="1" dirty="0" smtClean="0">
                <a:solidFill>
                  <a:schemeClr val="accent5">
                    <a:lumMod val="75000"/>
                  </a:schemeClr>
                </a:solidFill>
                <a:latin typeface="Arial Narrow" panose="020B0606020202030204" pitchFamily="34" charset="0"/>
                <a:cs typeface="Times New Roman" panose="02020603050405020304" pitchFamily="18" charset="0"/>
              </a:rPr>
              <a:t>МСП*</a:t>
            </a:r>
            <a:endParaRPr lang="ru-RU" sz="2000" b="1" dirty="0">
              <a:solidFill>
                <a:schemeClr val="accent5">
                  <a:lumMod val="75000"/>
                </a:schemeClr>
              </a:solidFill>
              <a:latin typeface="Arial Narrow" panose="020B0606020202030204" pitchFamily="34" charset="0"/>
              <a:cs typeface="Times New Roman" panose="02020603050405020304" pitchFamily="18" charset="0"/>
            </a:endParaRPr>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43" name="Скругленный прямоугольник 42"/>
          <p:cNvSpPr/>
          <p:nvPr/>
        </p:nvSpPr>
        <p:spPr>
          <a:xfrm>
            <a:off x="282575" y="4245307"/>
            <a:ext cx="3921823" cy="1560940"/>
          </a:xfrm>
          <a:prstGeom prst="roundRect">
            <a:avLst>
              <a:gd name="adj" fmla="val 0"/>
            </a:avLst>
          </a:prstGeom>
          <a:solidFill>
            <a:schemeClr val="accent1">
              <a:lumMod val="5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44" name="Скругленный прямоугольник 4"/>
          <p:cNvSpPr/>
          <p:nvPr/>
        </p:nvSpPr>
        <p:spPr>
          <a:xfrm>
            <a:off x="339775" y="3991509"/>
            <a:ext cx="3807423" cy="189163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b="1" kern="1200" dirty="0" smtClean="0">
                <a:solidFill>
                  <a:schemeClr val="accent2"/>
                </a:solidFill>
                <a:latin typeface="Arial Narrow" panose="020B0606020202030204" pitchFamily="34" charset="0"/>
              </a:rPr>
              <a:t>Уровень конкуренции</a:t>
            </a:r>
          </a:p>
          <a:p>
            <a:pPr lvl="0" algn="ctr" defTabSz="1244600" rtl="0">
              <a:lnSpc>
                <a:spcPct val="90000"/>
              </a:lnSpc>
              <a:spcBef>
                <a:spcPct val="0"/>
              </a:spcBef>
              <a:spcAft>
                <a:spcPct val="35000"/>
              </a:spcAft>
            </a:pPr>
            <a:r>
              <a:rPr lang="ru-RU" sz="1400" b="1" i="1" kern="1200" dirty="0" smtClean="0">
                <a:latin typeface="Arial Narrow" panose="020B0606020202030204" pitchFamily="34" charset="0"/>
              </a:rPr>
              <a:t>(среднее количество заявок, поданных </a:t>
            </a:r>
          </a:p>
          <a:p>
            <a:pPr lvl="0" algn="ctr" defTabSz="1244600" rtl="0">
              <a:lnSpc>
                <a:spcPct val="90000"/>
              </a:lnSpc>
              <a:spcBef>
                <a:spcPct val="0"/>
              </a:spcBef>
              <a:spcAft>
                <a:spcPct val="35000"/>
              </a:spcAft>
            </a:pPr>
            <a:r>
              <a:rPr lang="ru-RU" sz="1400" b="1" i="1" kern="1200" dirty="0" smtClean="0">
                <a:latin typeface="Arial Narrow" panose="020B0606020202030204" pitchFamily="34" charset="0"/>
              </a:rPr>
              <a:t>на участие в закупках)</a:t>
            </a:r>
            <a:endParaRPr lang="ru-RU" sz="1400" b="1" i="1" kern="1200" dirty="0">
              <a:latin typeface="Arial Narrow" panose="020B0606020202030204" pitchFamily="34" charset="0"/>
            </a:endParaRPr>
          </a:p>
        </p:txBody>
      </p:sp>
      <p:grpSp>
        <p:nvGrpSpPr>
          <p:cNvPr id="16" name="Группа 15"/>
          <p:cNvGrpSpPr/>
          <p:nvPr/>
        </p:nvGrpSpPr>
        <p:grpSpPr>
          <a:xfrm>
            <a:off x="258416" y="5632672"/>
            <a:ext cx="2102900" cy="1597573"/>
            <a:chOff x="58484" y="1654390"/>
            <a:chExt cx="2382876" cy="3870552"/>
          </a:xfrm>
          <a:solidFill>
            <a:schemeClr val="accent1">
              <a:lumMod val="20000"/>
              <a:lumOff val="80000"/>
            </a:schemeClr>
          </a:solidFill>
        </p:grpSpPr>
        <p:sp>
          <p:nvSpPr>
            <p:cNvPr id="41" name="Скругленный прямоугольник 40"/>
            <p:cNvSpPr/>
            <p:nvPr/>
          </p:nvSpPr>
          <p:spPr>
            <a:xfrm>
              <a:off x="186513" y="1723665"/>
              <a:ext cx="2107045" cy="3801277"/>
            </a:xfrm>
            <a:prstGeom prst="roundRect">
              <a:avLst>
                <a:gd name="adj" fmla="val 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42" name="Скругленный прямоугольник 6"/>
            <p:cNvSpPr/>
            <p:nvPr/>
          </p:nvSpPr>
          <p:spPr>
            <a:xfrm>
              <a:off x="58484" y="1654390"/>
              <a:ext cx="2382876" cy="367785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spcAft>
                  <a:spcPts val="0"/>
                </a:spcAft>
              </a:pPr>
              <a:r>
                <a:rPr lang="ru-RU" sz="1800" b="1" kern="1200" dirty="0" smtClean="0">
                  <a:solidFill>
                    <a:schemeClr val="tx1"/>
                  </a:solidFill>
                  <a:latin typeface="Arial Narrow" panose="020B0606020202030204" pitchFamily="34" charset="0"/>
                </a:rPr>
                <a:t>Закупки </a:t>
              </a:r>
            </a:p>
            <a:p>
              <a:pPr lvl="0" algn="ctr" defTabSz="800100" rtl="0">
                <a:spcAft>
                  <a:spcPts val="0"/>
                </a:spcAft>
              </a:pPr>
              <a:r>
                <a:rPr lang="ru-RU" sz="1800" b="1" kern="1200" dirty="0" smtClean="0">
                  <a:solidFill>
                    <a:schemeClr val="tx1"/>
                  </a:solidFill>
                  <a:latin typeface="Arial Narrow" panose="020B0606020202030204" pitchFamily="34" charset="0"/>
                </a:rPr>
                <a:t>у субъектов МСП</a:t>
              </a:r>
            </a:p>
            <a:p>
              <a:pPr lvl="0" algn="ctr" defTabSz="800100" rtl="0">
                <a:spcBef>
                  <a:spcPts val="600"/>
                </a:spcBef>
                <a:spcAft>
                  <a:spcPts val="0"/>
                </a:spcAft>
              </a:pPr>
              <a:r>
                <a:rPr lang="ru-RU" sz="1800" kern="1200" dirty="0" smtClean="0">
                  <a:solidFill>
                    <a:srgbClr val="0070C0"/>
                  </a:solidFill>
                  <a:latin typeface="Arial Narrow" panose="020B0606020202030204" pitchFamily="34" charset="0"/>
                </a:rPr>
                <a:t> </a:t>
              </a:r>
              <a:r>
                <a:rPr lang="ru-RU" sz="2400" b="1" kern="1200" dirty="0" smtClean="0">
                  <a:solidFill>
                    <a:schemeClr val="accent1">
                      <a:lumMod val="50000"/>
                    </a:schemeClr>
                  </a:solidFill>
                  <a:latin typeface="Arial Narrow" panose="020B0606020202030204" pitchFamily="34" charset="0"/>
                </a:rPr>
                <a:t>2,9</a:t>
              </a:r>
            </a:p>
          </p:txBody>
        </p:sp>
      </p:grpSp>
      <p:sp>
        <p:nvSpPr>
          <p:cNvPr id="39" name="Скругленный прямоугольник 38"/>
          <p:cNvSpPr/>
          <p:nvPr/>
        </p:nvSpPr>
        <p:spPr>
          <a:xfrm>
            <a:off x="2250650" y="5865956"/>
            <a:ext cx="1858448" cy="1502244"/>
          </a:xfrm>
          <a:prstGeom prst="roundRect">
            <a:avLst>
              <a:gd name="adj" fmla="val 0"/>
            </a:avLst>
          </a:prstGeom>
          <a:solidFill>
            <a:schemeClr val="accent3">
              <a:lumMod val="20000"/>
              <a:lumOff val="80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40" name="Скругленный прямоугольник 8"/>
          <p:cNvSpPr/>
          <p:nvPr/>
        </p:nvSpPr>
        <p:spPr>
          <a:xfrm>
            <a:off x="2305082" y="6117840"/>
            <a:ext cx="1749584" cy="10269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ts val="0"/>
              </a:spcAft>
            </a:pPr>
            <a:r>
              <a:rPr lang="ru-RU" sz="1800" kern="1200" dirty="0" smtClean="0">
                <a:solidFill>
                  <a:schemeClr val="tx1"/>
                </a:solidFill>
                <a:latin typeface="Arial Narrow" panose="020B0606020202030204" pitchFamily="34" charset="0"/>
              </a:rPr>
              <a:t>Общая практика  </a:t>
            </a:r>
          </a:p>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по Закону </a:t>
            </a:r>
          </a:p>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№223-ФЗ** </a:t>
            </a:r>
            <a:r>
              <a:rPr lang="ru-RU" sz="1800" kern="1200" dirty="0" smtClean="0">
                <a:solidFill>
                  <a:schemeClr val="tx1"/>
                </a:solidFill>
                <a:latin typeface="Arial Narrow" panose="020B0606020202030204" pitchFamily="34" charset="0"/>
              </a:rPr>
              <a:t> </a:t>
            </a:r>
          </a:p>
          <a:p>
            <a:pPr lvl="0" algn="ctr" defTabSz="800100" rtl="0">
              <a:lnSpc>
                <a:spcPct val="90000"/>
              </a:lnSpc>
              <a:spcBef>
                <a:spcPct val="0"/>
              </a:spcBef>
              <a:spcAft>
                <a:spcPct val="35000"/>
              </a:spcAft>
            </a:pPr>
            <a:r>
              <a:rPr lang="ru-RU" sz="2400" b="1" kern="1200" dirty="0" smtClean="0">
                <a:solidFill>
                  <a:schemeClr val="accent1">
                    <a:lumMod val="50000"/>
                  </a:schemeClr>
                </a:solidFill>
                <a:latin typeface="Arial Narrow" panose="020B0606020202030204" pitchFamily="34" charset="0"/>
              </a:rPr>
              <a:t>1,69</a:t>
            </a:r>
            <a:endParaRPr lang="ru-RU" sz="2400" b="1" kern="1200" dirty="0">
              <a:solidFill>
                <a:schemeClr val="accent1">
                  <a:lumMod val="50000"/>
                </a:schemeClr>
              </a:solidFill>
              <a:latin typeface="Arial Narrow" panose="020B0606020202030204" pitchFamily="34" charset="0"/>
            </a:endParaRPr>
          </a:p>
        </p:txBody>
      </p:sp>
      <p:sp>
        <p:nvSpPr>
          <p:cNvPr id="37" name="Скругленный прямоугольник 36"/>
          <p:cNvSpPr/>
          <p:nvPr/>
        </p:nvSpPr>
        <p:spPr>
          <a:xfrm>
            <a:off x="4326644" y="4240829"/>
            <a:ext cx="3924203" cy="1560940"/>
          </a:xfrm>
          <a:prstGeom prst="roundRect">
            <a:avLst>
              <a:gd name="adj" fmla="val 0"/>
            </a:avLst>
          </a:prstGeom>
          <a:solidFill>
            <a:schemeClr val="accent1">
              <a:lumMod val="5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8" name="Скругленный прямоугольник 10"/>
          <p:cNvSpPr/>
          <p:nvPr/>
        </p:nvSpPr>
        <p:spPr>
          <a:xfrm>
            <a:off x="4648018" y="4055009"/>
            <a:ext cx="3355233" cy="18916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b="1" kern="1200" dirty="0" smtClean="0">
                <a:solidFill>
                  <a:schemeClr val="accent2"/>
                </a:solidFill>
                <a:latin typeface="Arial Narrow" panose="020B0606020202030204" pitchFamily="34" charset="0"/>
              </a:rPr>
              <a:t>Экономия</a:t>
            </a:r>
          </a:p>
          <a:p>
            <a:pPr lvl="0" algn="ctr" defTabSz="1244600" rtl="0">
              <a:lnSpc>
                <a:spcPct val="90000"/>
              </a:lnSpc>
              <a:spcBef>
                <a:spcPct val="0"/>
              </a:spcBef>
              <a:spcAft>
                <a:spcPct val="35000"/>
              </a:spcAft>
            </a:pPr>
            <a:r>
              <a:rPr lang="ru-RU" sz="1400" b="1" i="1" kern="1200" dirty="0" smtClean="0">
                <a:latin typeface="Arial Narrow" panose="020B0606020202030204" pitchFamily="34" charset="0"/>
              </a:rPr>
              <a:t>(разница между начальной (максимальной) ценой и ценой заключенного договора) </a:t>
            </a:r>
            <a:endParaRPr lang="ru-RU" sz="1400" b="1" i="1" kern="1200" dirty="0">
              <a:latin typeface="Arial Narrow" panose="020B0606020202030204" pitchFamily="34" charset="0"/>
            </a:endParaRPr>
          </a:p>
        </p:txBody>
      </p:sp>
      <p:sp>
        <p:nvSpPr>
          <p:cNvPr id="35" name="Скругленный прямоугольник 34"/>
          <p:cNvSpPr/>
          <p:nvPr/>
        </p:nvSpPr>
        <p:spPr>
          <a:xfrm>
            <a:off x="4423389" y="5685224"/>
            <a:ext cx="1843530" cy="1545021"/>
          </a:xfrm>
          <a:prstGeom prst="roundRect">
            <a:avLst>
              <a:gd name="adj" fmla="val 0"/>
            </a:avLst>
          </a:prstGeom>
          <a:solidFill>
            <a:schemeClr val="accent1">
              <a:lumMod val="60000"/>
              <a:lumOff val="4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6" name="Скругленный прямоугольник 12"/>
          <p:cNvSpPr/>
          <p:nvPr/>
        </p:nvSpPr>
        <p:spPr>
          <a:xfrm>
            <a:off x="4256278" y="5447082"/>
            <a:ext cx="2152368" cy="2018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r>
              <a:rPr lang="ru-RU" sz="1800" b="1" kern="1200" dirty="0" smtClean="0">
                <a:solidFill>
                  <a:schemeClr val="tx1"/>
                </a:solidFill>
                <a:latin typeface="Arial Narrow" panose="020B0606020202030204" pitchFamily="34" charset="0"/>
              </a:rPr>
              <a:t>Закупки </a:t>
            </a:r>
          </a:p>
          <a:p>
            <a:pPr lvl="0" algn="ctr" defTabSz="800100" rtl="0"/>
            <a:r>
              <a:rPr lang="ru-RU" sz="1800" b="1" kern="1200" dirty="0" smtClean="0">
                <a:solidFill>
                  <a:schemeClr val="tx1"/>
                </a:solidFill>
                <a:latin typeface="Arial Narrow" panose="020B0606020202030204" pitchFamily="34" charset="0"/>
              </a:rPr>
              <a:t>у субъектов МСП</a:t>
            </a:r>
          </a:p>
          <a:p>
            <a:pPr lvl="0" algn="ctr" defTabSz="800100" rtl="0">
              <a:spcBef>
                <a:spcPts val="600"/>
              </a:spcBef>
            </a:pPr>
            <a:r>
              <a:rPr lang="ru-RU" sz="1800" kern="1200" dirty="0" smtClean="0">
                <a:solidFill>
                  <a:srgbClr val="0070C0"/>
                </a:solidFill>
                <a:latin typeface="Arial Narrow" panose="020B0606020202030204" pitchFamily="34" charset="0"/>
              </a:rPr>
              <a:t> </a:t>
            </a:r>
            <a:r>
              <a:rPr lang="ru-RU" sz="2400" b="1" kern="1200" dirty="0" smtClean="0">
                <a:solidFill>
                  <a:schemeClr val="accent1">
                    <a:lumMod val="50000"/>
                  </a:schemeClr>
                </a:solidFill>
                <a:latin typeface="Arial Narrow" panose="020B0606020202030204" pitchFamily="34" charset="0"/>
              </a:rPr>
              <a:t>17,83 %</a:t>
            </a:r>
          </a:p>
        </p:txBody>
      </p:sp>
      <p:sp>
        <p:nvSpPr>
          <p:cNvPr id="33" name="Скругленный прямоугольник 32"/>
          <p:cNvSpPr/>
          <p:nvPr/>
        </p:nvSpPr>
        <p:spPr>
          <a:xfrm>
            <a:off x="6336226" y="5874789"/>
            <a:ext cx="1839808" cy="1496740"/>
          </a:xfrm>
          <a:prstGeom prst="roundRect">
            <a:avLst>
              <a:gd name="adj" fmla="val 0"/>
            </a:avLst>
          </a:prstGeom>
          <a:solidFill>
            <a:schemeClr val="accent3">
              <a:lumMod val="20000"/>
              <a:lumOff val="8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4" name="Скругленный прямоугольник 14"/>
          <p:cNvSpPr/>
          <p:nvPr/>
        </p:nvSpPr>
        <p:spPr>
          <a:xfrm>
            <a:off x="6425573" y="6110385"/>
            <a:ext cx="1697001" cy="10409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ts val="0"/>
              </a:spcAft>
            </a:pPr>
            <a:r>
              <a:rPr lang="ru-RU" sz="1800" kern="1200" dirty="0" smtClean="0">
                <a:solidFill>
                  <a:schemeClr val="tx1"/>
                </a:solidFill>
                <a:latin typeface="Arial Narrow" panose="020B0606020202030204" pitchFamily="34" charset="0"/>
              </a:rPr>
              <a:t>Общая практика  </a:t>
            </a:r>
          </a:p>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по Закону </a:t>
            </a:r>
          </a:p>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№223-ФЗ**</a:t>
            </a:r>
          </a:p>
          <a:p>
            <a:pPr lvl="0" algn="ctr" defTabSz="800100" rtl="0">
              <a:lnSpc>
                <a:spcPct val="90000"/>
              </a:lnSpc>
              <a:spcBef>
                <a:spcPct val="0"/>
              </a:spcBef>
              <a:spcAft>
                <a:spcPct val="35000"/>
              </a:spcAft>
            </a:pPr>
            <a:r>
              <a:rPr lang="ru-RU" sz="2400" b="1" kern="1200" dirty="0" smtClean="0">
                <a:solidFill>
                  <a:schemeClr val="accent1">
                    <a:lumMod val="50000"/>
                  </a:schemeClr>
                </a:solidFill>
                <a:latin typeface="Arial Narrow" panose="020B0606020202030204" pitchFamily="34" charset="0"/>
              </a:rPr>
              <a:t>1,6%</a:t>
            </a:r>
            <a:endParaRPr lang="ru-RU" sz="2400" b="1" kern="1200" dirty="0">
              <a:solidFill>
                <a:schemeClr val="accent1">
                  <a:lumMod val="50000"/>
                </a:schemeClr>
              </a:solidFill>
              <a:latin typeface="Arial Narrow" panose="020B0606020202030204" pitchFamily="34" charset="0"/>
            </a:endParaRPr>
          </a:p>
        </p:txBody>
      </p:sp>
      <p:sp>
        <p:nvSpPr>
          <p:cNvPr id="31" name="Скругленный прямоугольник 30"/>
          <p:cNvSpPr/>
          <p:nvPr/>
        </p:nvSpPr>
        <p:spPr>
          <a:xfrm>
            <a:off x="8393817" y="4246775"/>
            <a:ext cx="3924333" cy="1560940"/>
          </a:xfrm>
          <a:prstGeom prst="roundRect">
            <a:avLst>
              <a:gd name="adj" fmla="val 0"/>
            </a:avLst>
          </a:prstGeom>
          <a:solidFill>
            <a:schemeClr val="accent1">
              <a:lumMod val="5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2" name="Скругленный прямоугольник 16"/>
          <p:cNvSpPr/>
          <p:nvPr/>
        </p:nvSpPr>
        <p:spPr>
          <a:xfrm>
            <a:off x="8696067" y="4067709"/>
            <a:ext cx="3355097" cy="18916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ts val="0"/>
              </a:spcAft>
            </a:pPr>
            <a:r>
              <a:rPr lang="ru-RU" sz="2800" b="1" kern="1200" dirty="0" smtClean="0">
                <a:solidFill>
                  <a:schemeClr val="accent2"/>
                </a:solidFill>
                <a:latin typeface="Arial Narrow" panose="020B0606020202030204" pitchFamily="34" charset="0"/>
              </a:rPr>
              <a:t>Закупки </a:t>
            </a:r>
          </a:p>
          <a:p>
            <a:pPr lvl="0" algn="ctr" defTabSz="1244600" rtl="0">
              <a:lnSpc>
                <a:spcPct val="90000"/>
              </a:lnSpc>
              <a:spcBef>
                <a:spcPct val="0"/>
              </a:spcBef>
              <a:spcAft>
                <a:spcPts val="0"/>
              </a:spcAft>
            </a:pPr>
            <a:r>
              <a:rPr lang="ru-RU" sz="2800" b="1" kern="1200" dirty="0" smtClean="0">
                <a:solidFill>
                  <a:schemeClr val="accent2"/>
                </a:solidFill>
                <a:latin typeface="Arial Narrow" panose="020B0606020202030204" pitchFamily="34" charset="0"/>
              </a:rPr>
              <a:t>у единственного поставщика</a:t>
            </a:r>
            <a:endParaRPr lang="ru-RU" sz="2800" b="1" kern="1200" dirty="0">
              <a:solidFill>
                <a:schemeClr val="accent2"/>
              </a:solidFill>
              <a:latin typeface="Arial Narrow" panose="020B0606020202030204" pitchFamily="34" charset="0"/>
            </a:endParaRPr>
          </a:p>
        </p:txBody>
      </p:sp>
      <p:sp>
        <p:nvSpPr>
          <p:cNvPr id="28" name="Скругленный прямоугольник 27"/>
          <p:cNvSpPr/>
          <p:nvPr/>
        </p:nvSpPr>
        <p:spPr>
          <a:xfrm>
            <a:off x="8502958" y="5955843"/>
            <a:ext cx="1850199" cy="1518622"/>
          </a:xfrm>
          <a:prstGeom prst="roundRect">
            <a:avLst>
              <a:gd name="adj" fmla="val 10000"/>
            </a:avLst>
          </a:prstGeom>
          <a:no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29" name="Скругленный прямоугольник 18"/>
          <p:cNvSpPr/>
          <p:nvPr/>
        </p:nvSpPr>
        <p:spPr>
          <a:xfrm>
            <a:off x="8458368" y="5674715"/>
            <a:ext cx="2087707" cy="1570287"/>
          </a:xfrm>
          <a:prstGeom prst="rect">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spcAft>
                <a:spcPts val="0"/>
              </a:spcAft>
            </a:pPr>
            <a:r>
              <a:rPr lang="ru-RU" sz="1800" b="1" kern="1200" dirty="0" smtClean="0">
                <a:solidFill>
                  <a:schemeClr val="tx1"/>
                </a:solidFill>
                <a:latin typeface="Arial Narrow" panose="020B0606020202030204" pitchFamily="34" charset="0"/>
              </a:rPr>
              <a:t>Закупки </a:t>
            </a:r>
          </a:p>
          <a:p>
            <a:pPr lvl="0" algn="ctr" defTabSz="800100" rtl="0">
              <a:spcAft>
                <a:spcPts val="0"/>
              </a:spcAft>
            </a:pPr>
            <a:r>
              <a:rPr lang="ru-RU" sz="1800" b="1" kern="1200" dirty="0" smtClean="0">
                <a:solidFill>
                  <a:schemeClr val="tx1"/>
                </a:solidFill>
                <a:latin typeface="Arial Narrow" panose="020B0606020202030204" pitchFamily="34" charset="0"/>
              </a:rPr>
              <a:t>у субъектов МСП </a:t>
            </a:r>
          </a:p>
          <a:p>
            <a:pPr lvl="0" algn="ctr" defTabSz="800100" rtl="0">
              <a:spcBef>
                <a:spcPts val="600"/>
              </a:spcBef>
              <a:spcAft>
                <a:spcPts val="0"/>
              </a:spcAft>
            </a:pPr>
            <a:r>
              <a:rPr lang="ru-RU" sz="2400" b="1" kern="1200" dirty="0" smtClean="0">
                <a:solidFill>
                  <a:schemeClr val="accent1">
                    <a:lumMod val="50000"/>
                  </a:schemeClr>
                </a:solidFill>
                <a:latin typeface="Arial Narrow" panose="020B0606020202030204" pitchFamily="34" charset="0"/>
              </a:rPr>
              <a:t>24,6%</a:t>
            </a:r>
          </a:p>
        </p:txBody>
      </p:sp>
      <p:sp>
        <p:nvSpPr>
          <p:cNvPr id="26" name="Скругленный прямоугольник 25"/>
          <p:cNvSpPr/>
          <p:nvPr/>
        </p:nvSpPr>
        <p:spPr>
          <a:xfrm>
            <a:off x="10431069" y="5874789"/>
            <a:ext cx="1826297" cy="1496740"/>
          </a:xfrm>
          <a:prstGeom prst="roundRect">
            <a:avLst>
              <a:gd name="adj" fmla="val 0"/>
            </a:avLst>
          </a:prstGeom>
          <a:solidFill>
            <a:schemeClr val="accent3">
              <a:lumMod val="20000"/>
              <a:lumOff val="8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27" name="Скругленный прямоугольник 20"/>
          <p:cNvSpPr/>
          <p:nvPr/>
        </p:nvSpPr>
        <p:spPr>
          <a:xfrm>
            <a:off x="10344506" y="5950114"/>
            <a:ext cx="2035703" cy="13326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 </a:t>
            </a:r>
            <a:r>
              <a:rPr lang="ru-RU" sz="1800" kern="1200" dirty="0" smtClean="0">
                <a:solidFill>
                  <a:schemeClr val="tx1"/>
                </a:solidFill>
                <a:latin typeface="Arial Narrow" panose="020B0606020202030204" pitchFamily="34" charset="0"/>
              </a:rPr>
              <a:t>Общая практика  </a:t>
            </a:r>
          </a:p>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по Закону </a:t>
            </a:r>
          </a:p>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№223-ФЗ**                  </a:t>
            </a:r>
            <a:r>
              <a:rPr lang="ru-RU" sz="2400" b="1" kern="1200" dirty="0" smtClean="0">
                <a:solidFill>
                  <a:schemeClr val="accent1">
                    <a:lumMod val="50000"/>
                  </a:schemeClr>
                </a:solidFill>
                <a:latin typeface="Arial Narrow" panose="020B0606020202030204" pitchFamily="34" charset="0"/>
              </a:rPr>
              <a:t>63% </a:t>
            </a:r>
            <a:endParaRPr lang="ru-RU" sz="2400" b="1" kern="1200" dirty="0">
              <a:solidFill>
                <a:schemeClr val="accent1">
                  <a:lumMod val="50000"/>
                </a:schemeClr>
              </a:solidFill>
              <a:latin typeface="Arial Narrow" panose="020B0606020202030204" pitchFamily="34" charset="0"/>
            </a:endParaRPr>
          </a:p>
        </p:txBody>
      </p:sp>
      <p:sp>
        <p:nvSpPr>
          <p:cNvPr id="69" name="Прямоугольник 68"/>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6</a:t>
            </a:r>
            <a:endParaRPr lang="ru-RU" sz="1200" dirty="0">
              <a:latin typeface="Arial Narrow" panose="020B0606020202030204" pitchFamily="34" charset="0"/>
            </a:endParaRPr>
          </a:p>
        </p:txBody>
      </p:sp>
      <p:sp>
        <p:nvSpPr>
          <p:cNvPr id="4" name="Прямоугольник 3"/>
          <p:cNvSpPr/>
          <p:nvPr/>
        </p:nvSpPr>
        <p:spPr>
          <a:xfrm>
            <a:off x="8458368" y="7594359"/>
            <a:ext cx="1795683" cy="369332"/>
          </a:xfrm>
          <a:prstGeom prst="rect">
            <a:avLst/>
          </a:prstGeom>
        </p:spPr>
        <p:txBody>
          <a:bodyPr wrap="none">
            <a:spAutoFit/>
          </a:bodyPr>
          <a:lstStyle/>
          <a:p>
            <a:pPr lvl="0" algn="ctr" defTabSz="800100">
              <a:spcBef>
                <a:spcPts val="600"/>
              </a:spcBef>
            </a:pPr>
            <a:r>
              <a:rPr lang="ru-RU" b="1" dirty="0">
                <a:solidFill>
                  <a:schemeClr val="accent1">
                    <a:lumMod val="50000"/>
                  </a:schemeClr>
                </a:solidFill>
                <a:latin typeface="Arial Narrow" panose="020B0606020202030204" pitchFamily="34" charset="0"/>
              </a:rPr>
              <a:t>(в 2,6 раза ниже) </a:t>
            </a:r>
          </a:p>
        </p:txBody>
      </p:sp>
      <p:cxnSp>
        <p:nvCxnSpPr>
          <p:cNvPr id="73" name="Прямая соединительная линия 72"/>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4298881" y="7581907"/>
            <a:ext cx="1968038" cy="369332"/>
          </a:xfrm>
          <a:prstGeom prst="rect">
            <a:avLst/>
          </a:prstGeom>
        </p:spPr>
        <p:txBody>
          <a:bodyPr wrap="none">
            <a:spAutoFit/>
          </a:bodyPr>
          <a:lstStyle/>
          <a:p>
            <a:pPr lvl="0" algn="ctr" defTabSz="800100">
              <a:spcBef>
                <a:spcPts val="600"/>
              </a:spcBef>
            </a:pPr>
            <a:r>
              <a:rPr lang="ru-RU" b="1" dirty="0">
                <a:solidFill>
                  <a:schemeClr val="accent1">
                    <a:lumMod val="50000"/>
                  </a:schemeClr>
                </a:solidFill>
                <a:latin typeface="Arial Narrow" panose="020B0606020202030204" pitchFamily="34" charset="0"/>
              </a:rPr>
              <a:t>(в 11,1 раза выше) </a:t>
            </a:r>
          </a:p>
        </p:txBody>
      </p:sp>
      <p:sp>
        <p:nvSpPr>
          <p:cNvPr id="6" name="Прямоугольник 5"/>
          <p:cNvSpPr/>
          <p:nvPr/>
        </p:nvSpPr>
        <p:spPr>
          <a:xfrm>
            <a:off x="358252" y="7570765"/>
            <a:ext cx="1872628" cy="369332"/>
          </a:xfrm>
          <a:prstGeom prst="rect">
            <a:avLst/>
          </a:prstGeom>
          <a:ln>
            <a:noFill/>
          </a:ln>
        </p:spPr>
        <p:txBody>
          <a:bodyPr wrap="none">
            <a:spAutoFit/>
          </a:bodyPr>
          <a:lstStyle/>
          <a:p>
            <a:pPr lvl="0" algn="ctr" defTabSz="800100">
              <a:spcBef>
                <a:spcPts val="600"/>
              </a:spcBef>
            </a:pPr>
            <a:r>
              <a:rPr lang="ru-RU" b="1" dirty="0">
                <a:solidFill>
                  <a:schemeClr val="accent1">
                    <a:lumMod val="50000"/>
                  </a:schemeClr>
                </a:solidFill>
                <a:latin typeface="Arial Narrow" panose="020B0606020202030204" pitchFamily="34" charset="0"/>
              </a:rPr>
              <a:t>(в 1,7 раза выше) </a:t>
            </a:r>
          </a:p>
        </p:txBody>
      </p:sp>
      <p:cxnSp>
        <p:nvCxnSpPr>
          <p:cNvPr id="74" name="Прямая соединительная линия 73"/>
          <p:cNvCxnSpPr/>
          <p:nvPr/>
        </p:nvCxnSpPr>
        <p:spPr>
          <a:xfrm flipV="1">
            <a:off x="283442" y="7548035"/>
            <a:ext cx="3863756" cy="1479"/>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p:nvPr/>
        </p:nvCxnSpPr>
        <p:spPr>
          <a:xfrm flipV="1">
            <a:off x="4257479" y="7552996"/>
            <a:ext cx="3863756" cy="1479"/>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p:cNvCxnSpPr/>
          <p:nvPr/>
        </p:nvCxnSpPr>
        <p:spPr>
          <a:xfrm flipV="1">
            <a:off x="8448894" y="7548035"/>
            <a:ext cx="3863756" cy="1479"/>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L-Shape 10"/>
          <p:cNvSpPr/>
          <p:nvPr/>
        </p:nvSpPr>
        <p:spPr>
          <a:xfrm rot="18863415">
            <a:off x="1122317" y="7201823"/>
            <a:ext cx="209436" cy="197539"/>
          </a:xfrm>
          <a:prstGeom prst="corner">
            <a:avLst>
              <a:gd name="adj1" fmla="val 23334"/>
              <a:gd name="adj2" fmla="val 24129"/>
            </a:avLst>
          </a:prstGeom>
          <a:solidFill>
            <a:srgbClr val="E55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54" name="L-Shape 10"/>
          <p:cNvSpPr/>
          <p:nvPr/>
        </p:nvSpPr>
        <p:spPr>
          <a:xfrm rot="18863415">
            <a:off x="5214157" y="7197182"/>
            <a:ext cx="209436" cy="197539"/>
          </a:xfrm>
          <a:prstGeom prst="corner">
            <a:avLst>
              <a:gd name="adj1" fmla="val 23334"/>
              <a:gd name="adj2" fmla="val 24129"/>
            </a:avLst>
          </a:prstGeom>
          <a:solidFill>
            <a:srgbClr val="E55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58" name="L-Shape 10"/>
          <p:cNvSpPr/>
          <p:nvPr/>
        </p:nvSpPr>
        <p:spPr>
          <a:xfrm rot="18863415">
            <a:off x="9301423" y="7215220"/>
            <a:ext cx="209436" cy="197539"/>
          </a:xfrm>
          <a:prstGeom prst="corner">
            <a:avLst>
              <a:gd name="adj1" fmla="val 23334"/>
              <a:gd name="adj2" fmla="val 24129"/>
            </a:avLst>
          </a:prstGeom>
          <a:solidFill>
            <a:srgbClr val="E55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pic>
        <p:nvPicPr>
          <p:cNvPr id="59" name="Рисунок 58"/>
          <p:cNvPicPr>
            <a:picLocks noChangeAspect="1"/>
          </p:cNvPicPr>
          <p:nvPr/>
        </p:nvPicPr>
        <p:blipFill>
          <a:blip r:embed="rId4"/>
          <a:stretch>
            <a:fillRect/>
          </a:stretch>
        </p:blipFill>
        <p:spPr>
          <a:xfrm>
            <a:off x="10779279" y="50340"/>
            <a:ext cx="1525280" cy="790590"/>
          </a:xfrm>
          <a:prstGeom prst="rect">
            <a:avLst/>
          </a:prstGeom>
        </p:spPr>
      </p:pic>
      <p:sp>
        <p:nvSpPr>
          <p:cNvPr id="62" name="Скругленный прямоугольник 6"/>
          <p:cNvSpPr/>
          <p:nvPr/>
        </p:nvSpPr>
        <p:spPr>
          <a:xfrm>
            <a:off x="3108124" y="2193101"/>
            <a:ext cx="825587" cy="2904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endParaRPr lang="ru-RU" sz="1000" b="1" kern="1200" dirty="0">
              <a:solidFill>
                <a:schemeClr val="tx1"/>
              </a:solidFill>
              <a:latin typeface="Times New Roman" panose="02020603050405020304" pitchFamily="18" charset="0"/>
              <a:cs typeface="Times New Roman" panose="02020603050405020304" pitchFamily="18" charset="0"/>
            </a:endParaRPr>
          </a:p>
        </p:txBody>
      </p:sp>
      <p:sp>
        <p:nvSpPr>
          <p:cNvPr id="63" name="Стрелка вправо 8"/>
          <p:cNvSpPr/>
          <p:nvPr/>
        </p:nvSpPr>
        <p:spPr>
          <a:xfrm>
            <a:off x="3871402" y="1943473"/>
            <a:ext cx="8883260" cy="394777"/>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72000" rIns="72000" bIns="72000" numCol="1" spcCol="1270" anchor="ctr" anchorCtr="0">
            <a:noAutofit/>
          </a:bodyPr>
          <a:lstStyle/>
          <a:p>
            <a:pPr marL="0" lvl="1" algn="l" defTabSz="711200" rtl="0">
              <a:lnSpc>
                <a:spcPct val="90000"/>
              </a:lnSpc>
              <a:spcBef>
                <a:spcPct val="0"/>
              </a:spcBef>
              <a:spcAft>
                <a:spcPct val="15000"/>
              </a:spcAft>
            </a:pPr>
            <a:r>
              <a:rPr lang="ru-RU" sz="1600" kern="1200" dirty="0" smtClean="0">
                <a:solidFill>
                  <a:schemeClr val="tx1"/>
                </a:solidFill>
                <a:latin typeface="Arial Narrow" panose="020B0606020202030204" pitchFamily="34" charset="0"/>
                <a:cs typeface="Arial" panose="020B0604020202020204" pitchFamily="34" charset="0"/>
              </a:rPr>
              <a:t>у </a:t>
            </a:r>
            <a:r>
              <a:rPr lang="ru-RU" sz="1600" b="1" kern="1200" dirty="0" smtClean="0">
                <a:solidFill>
                  <a:schemeClr val="tx1"/>
                </a:solidFill>
                <a:latin typeface="Arial Narrow" panose="020B0606020202030204" pitchFamily="34" charset="0"/>
                <a:cs typeface="Arial" panose="020B0604020202020204" pitchFamily="34" charset="0"/>
              </a:rPr>
              <a:t>1 219 </a:t>
            </a:r>
            <a:r>
              <a:rPr lang="ru-RU" sz="1600" kern="1200" dirty="0" smtClean="0">
                <a:solidFill>
                  <a:schemeClr val="tx1"/>
                </a:solidFill>
                <a:latin typeface="Arial Narrow" panose="020B0606020202030204" pitchFamily="34" charset="0"/>
                <a:cs typeface="Arial" panose="020B0604020202020204" pitchFamily="34" charset="0"/>
              </a:rPr>
              <a:t>субъектов МСП (</a:t>
            </a:r>
            <a:r>
              <a:rPr lang="ru-RU" sz="1600" b="1" kern="1200" dirty="0" smtClean="0">
                <a:solidFill>
                  <a:schemeClr val="tx1"/>
                </a:solidFill>
                <a:latin typeface="Arial Narrow" panose="020B0606020202030204" pitchFamily="34" charset="0"/>
                <a:cs typeface="Arial" panose="020B0604020202020204" pitchFamily="34" charset="0"/>
              </a:rPr>
              <a:t>3,42%</a:t>
            </a:r>
            <a:r>
              <a:rPr lang="ru-RU" sz="1600" kern="1200" dirty="0" smtClean="0">
                <a:solidFill>
                  <a:schemeClr val="tx1"/>
                </a:solidFill>
                <a:latin typeface="Arial Narrow" panose="020B0606020202030204" pitchFamily="34" charset="0"/>
                <a:cs typeface="Arial" panose="020B0604020202020204" pitchFamily="34" charset="0"/>
              </a:rPr>
              <a:t> от общего количества поставщиков) контактный телефон не является уникальным</a:t>
            </a:r>
          </a:p>
          <a:p>
            <a:pPr marL="0" lvl="1" algn="l" defTabSz="711200" rtl="0">
              <a:lnSpc>
                <a:spcPct val="90000"/>
              </a:lnSpc>
              <a:spcBef>
                <a:spcPct val="0"/>
              </a:spcBef>
              <a:spcAft>
                <a:spcPct val="15000"/>
              </a:spcAft>
            </a:pPr>
            <a:r>
              <a:rPr lang="ru-RU" sz="1600" kern="1200" dirty="0" smtClean="0">
                <a:solidFill>
                  <a:schemeClr val="tx1"/>
                </a:solidFill>
                <a:latin typeface="Arial Narrow" panose="020B0606020202030204" pitchFamily="34" charset="0"/>
                <a:cs typeface="Arial" panose="020B0604020202020204" pitchFamily="34" charset="0"/>
              </a:rPr>
              <a:t>у </a:t>
            </a:r>
            <a:r>
              <a:rPr lang="ru-RU" sz="1600" b="1" kern="1200" dirty="0" smtClean="0">
                <a:solidFill>
                  <a:schemeClr val="tx1"/>
                </a:solidFill>
                <a:latin typeface="Arial Narrow" panose="020B0606020202030204" pitchFamily="34" charset="0"/>
                <a:cs typeface="Arial" panose="020B0604020202020204" pitchFamily="34" charset="0"/>
              </a:rPr>
              <a:t>3 655 </a:t>
            </a:r>
            <a:r>
              <a:rPr lang="ru-RU" sz="1600" kern="1200" dirty="0" smtClean="0">
                <a:solidFill>
                  <a:schemeClr val="tx1"/>
                </a:solidFill>
                <a:latin typeface="Arial Narrow" panose="020B0606020202030204" pitchFamily="34" charset="0"/>
                <a:cs typeface="Arial" panose="020B0604020202020204" pitchFamily="34" charset="0"/>
              </a:rPr>
              <a:t>субъектов МСП (</a:t>
            </a:r>
            <a:r>
              <a:rPr lang="ru-RU" sz="1600" b="1" kern="1200" dirty="0" smtClean="0">
                <a:solidFill>
                  <a:schemeClr val="tx1"/>
                </a:solidFill>
                <a:latin typeface="Arial Narrow" panose="020B0606020202030204" pitchFamily="34" charset="0"/>
                <a:cs typeface="Arial" panose="020B0604020202020204" pitchFamily="34" charset="0"/>
              </a:rPr>
              <a:t>10,2%</a:t>
            </a:r>
            <a:r>
              <a:rPr lang="ru-RU" sz="1600" kern="1200" dirty="0" smtClean="0">
                <a:solidFill>
                  <a:schemeClr val="tx1"/>
                </a:solidFill>
                <a:latin typeface="Arial Narrow" panose="020B0606020202030204" pitchFamily="34" charset="0"/>
                <a:cs typeface="Arial" panose="020B0604020202020204" pitchFamily="34" charset="0"/>
              </a:rPr>
              <a:t>)  адрес не является уникальным</a:t>
            </a:r>
            <a:endParaRPr lang="ru-RU" sz="1600" kern="1200" dirty="0">
              <a:solidFill>
                <a:schemeClr val="tx1"/>
              </a:solidFill>
              <a:latin typeface="Arial Narrow" panose="020B0606020202030204" pitchFamily="34" charset="0"/>
              <a:cs typeface="Arial" panose="020B0604020202020204" pitchFamily="34" charset="0"/>
            </a:endParaRPr>
          </a:p>
        </p:txBody>
      </p:sp>
      <p:sp>
        <p:nvSpPr>
          <p:cNvPr id="67" name="Стрелка вправо 12"/>
          <p:cNvSpPr/>
          <p:nvPr/>
        </p:nvSpPr>
        <p:spPr>
          <a:xfrm>
            <a:off x="3875177" y="2704994"/>
            <a:ext cx="8382189" cy="5115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72000" rIns="72000" bIns="72000" numCol="1" spcCol="1270" anchor="ctr" anchorCtr="0">
            <a:noAutofit/>
          </a:bodyPr>
          <a:lstStyle/>
          <a:p>
            <a:pPr marL="0" lvl="1" algn="l" defTabSz="711200" rtl="0">
              <a:lnSpc>
                <a:spcPct val="90000"/>
              </a:lnSpc>
              <a:spcBef>
                <a:spcPct val="0"/>
              </a:spcBef>
              <a:spcAft>
                <a:spcPct val="15000"/>
              </a:spcAft>
            </a:pPr>
            <a:r>
              <a:rPr lang="ru-RU" sz="1600" kern="1200" dirty="0" smtClean="0">
                <a:solidFill>
                  <a:schemeClr val="tx1"/>
                </a:solidFill>
                <a:latin typeface="Arial Narrow" panose="020B0606020202030204" pitchFamily="34" charset="0"/>
                <a:cs typeface="Arial" panose="020B0604020202020204" pitchFamily="34" charset="0"/>
              </a:rPr>
              <a:t>Наибольший объем закупок (217,65 млрд руб.) выявлен у субъектов МСП, созданных в </a:t>
            </a:r>
            <a:r>
              <a:rPr lang="ru-RU" sz="1600" b="1" kern="1200" dirty="0" smtClean="0">
                <a:solidFill>
                  <a:schemeClr val="tx1"/>
                </a:solidFill>
                <a:latin typeface="Arial Narrow" panose="020B0606020202030204" pitchFamily="34" charset="0"/>
                <a:cs typeface="Arial" panose="020B0604020202020204" pitchFamily="34" charset="0"/>
              </a:rPr>
              <a:t>2008 </a:t>
            </a:r>
            <a:r>
              <a:rPr lang="ru-RU" sz="1600" kern="1200" dirty="0" smtClean="0">
                <a:solidFill>
                  <a:schemeClr val="tx1"/>
                </a:solidFill>
                <a:latin typeface="Arial Narrow" panose="020B0606020202030204" pitchFamily="34" charset="0"/>
                <a:cs typeface="Arial" panose="020B0604020202020204" pitchFamily="34" charset="0"/>
              </a:rPr>
              <a:t>году</a:t>
            </a:r>
            <a:endParaRPr lang="ru-RU" sz="1600" kern="1200" dirty="0">
              <a:solidFill>
                <a:schemeClr val="tx1"/>
              </a:solidFill>
              <a:latin typeface="Arial Narrow" panose="020B0606020202030204" pitchFamily="34" charset="0"/>
              <a:cs typeface="Arial" panose="020B0604020202020204" pitchFamily="34" charset="0"/>
            </a:endParaRPr>
          </a:p>
          <a:p>
            <a:pPr marL="0" lvl="1" algn="l" defTabSz="711200" rtl="0">
              <a:lnSpc>
                <a:spcPct val="90000"/>
              </a:lnSpc>
              <a:spcBef>
                <a:spcPct val="0"/>
              </a:spcBef>
              <a:spcAft>
                <a:spcPct val="15000"/>
              </a:spcAft>
            </a:pPr>
            <a:r>
              <a:rPr lang="ru-RU" sz="1600" kern="1200" dirty="0" smtClean="0">
                <a:solidFill>
                  <a:schemeClr val="tx1"/>
                </a:solidFill>
                <a:latin typeface="Arial Narrow" panose="020B0606020202030204" pitchFamily="34" charset="0"/>
                <a:cs typeface="Arial" panose="020B0604020202020204" pitchFamily="34" charset="0"/>
              </a:rPr>
              <a:t>Наибольший объем закупок у единственного поставщика (50,6 млрд руб.) выявлен у субъектов МСП, созданных в </a:t>
            </a:r>
            <a:r>
              <a:rPr lang="ru-RU" sz="1600" b="1" kern="1200" dirty="0" smtClean="0">
                <a:solidFill>
                  <a:schemeClr val="tx1"/>
                </a:solidFill>
                <a:latin typeface="Arial Narrow" panose="020B0606020202030204" pitchFamily="34" charset="0"/>
                <a:cs typeface="Arial" panose="020B0604020202020204" pitchFamily="34" charset="0"/>
              </a:rPr>
              <a:t>2012</a:t>
            </a:r>
            <a:r>
              <a:rPr lang="ru-RU" sz="1600" kern="1200" dirty="0" smtClean="0">
                <a:solidFill>
                  <a:schemeClr val="tx1"/>
                </a:solidFill>
                <a:latin typeface="Arial Narrow" panose="020B0606020202030204" pitchFamily="34" charset="0"/>
                <a:cs typeface="Arial" panose="020B0604020202020204" pitchFamily="34" charset="0"/>
              </a:rPr>
              <a:t> году</a:t>
            </a:r>
            <a:endParaRPr lang="ru-RU" sz="1600" kern="1200" dirty="0">
              <a:solidFill>
                <a:schemeClr val="tx1"/>
              </a:solidFill>
              <a:latin typeface="Arial Narrow" panose="020B0606020202030204" pitchFamily="34" charset="0"/>
              <a:cs typeface="Arial" panose="020B0604020202020204" pitchFamily="34" charset="0"/>
            </a:endParaRPr>
          </a:p>
        </p:txBody>
      </p:sp>
      <p:sp>
        <p:nvSpPr>
          <p:cNvPr id="68" name="Стрелка вправо 16"/>
          <p:cNvSpPr/>
          <p:nvPr/>
        </p:nvSpPr>
        <p:spPr>
          <a:xfrm>
            <a:off x="3871402" y="3552100"/>
            <a:ext cx="8441248" cy="463551"/>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72000" rIns="72000" bIns="72000" numCol="1" spcCol="1270" anchor="ctr" anchorCtr="0">
            <a:noAutofit/>
          </a:bodyPr>
          <a:lstStyle/>
          <a:p>
            <a:pPr marL="0" lvl="1" algn="l" defTabSz="800100" rtl="0">
              <a:lnSpc>
                <a:spcPct val="90000"/>
              </a:lnSpc>
              <a:spcBef>
                <a:spcPct val="0"/>
              </a:spcBef>
              <a:spcAft>
                <a:spcPct val="15000"/>
              </a:spcAft>
            </a:pPr>
            <a:r>
              <a:rPr lang="ru-RU" sz="1600" kern="1200" dirty="0" smtClean="0">
                <a:solidFill>
                  <a:schemeClr val="tx1"/>
                </a:solidFill>
                <a:latin typeface="Arial Narrow" panose="020B0606020202030204" pitchFamily="34" charset="0"/>
                <a:cs typeface="Arial" panose="020B0604020202020204" pitchFamily="34" charset="0"/>
              </a:rPr>
              <a:t>У</a:t>
            </a:r>
            <a:r>
              <a:rPr lang="ru-RU" sz="1600" b="1" kern="1200" dirty="0" smtClean="0">
                <a:solidFill>
                  <a:schemeClr val="tx1"/>
                </a:solidFill>
                <a:latin typeface="Arial Narrow" panose="020B0606020202030204" pitchFamily="34" charset="0"/>
                <a:cs typeface="Arial" panose="020B0604020202020204" pitchFamily="34" charset="0"/>
              </a:rPr>
              <a:t> 19 732 </a:t>
            </a:r>
            <a:r>
              <a:rPr lang="ru-RU" sz="1600" kern="1200" dirty="0" smtClean="0">
                <a:solidFill>
                  <a:schemeClr val="tx1"/>
                </a:solidFill>
                <a:latin typeface="Arial Narrow" panose="020B0606020202030204" pitchFamily="34" charset="0"/>
                <a:cs typeface="Arial" panose="020B0604020202020204" pitchFamily="34" charset="0"/>
              </a:rPr>
              <a:t>субъектов МСП  (</a:t>
            </a:r>
            <a:r>
              <a:rPr lang="ru-RU" sz="1600" b="1" kern="1200" dirty="0" smtClean="0">
                <a:solidFill>
                  <a:schemeClr val="tx1"/>
                </a:solidFill>
                <a:latin typeface="Arial Narrow" panose="020B0606020202030204" pitchFamily="34" charset="0"/>
                <a:cs typeface="Arial" panose="020B0604020202020204" pitchFamily="34" charset="0"/>
              </a:rPr>
              <a:t>55,4% </a:t>
            </a:r>
            <a:r>
              <a:rPr lang="ru-RU" sz="1600" kern="1200" dirty="0" smtClean="0">
                <a:solidFill>
                  <a:schemeClr val="tx1"/>
                </a:solidFill>
                <a:latin typeface="Arial Narrow" panose="020B0606020202030204" pitchFamily="34" charset="0"/>
                <a:cs typeface="Arial" panose="020B0604020202020204" pitchFamily="34" charset="0"/>
              </a:rPr>
              <a:t>от общего количества поставщиков) заключен 1 договор по результатам закупок крупнейших заказчиков. </a:t>
            </a:r>
            <a:endParaRPr lang="ru-RU" sz="1600" kern="1200" dirty="0">
              <a:solidFill>
                <a:schemeClr val="tx1"/>
              </a:solidFill>
              <a:latin typeface="Arial Narrow" panose="020B0606020202030204" pitchFamily="34" charset="0"/>
              <a:cs typeface="Arial" panose="020B0604020202020204" pitchFamily="34" charset="0"/>
            </a:endParaRPr>
          </a:p>
        </p:txBody>
      </p:sp>
      <p:grpSp>
        <p:nvGrpSpPr>
          <p:cNvPr id="72" name="Группа 71"/>
          <p:cNvGrpSpPr/>
          <p:nvPr/>
        </p:nvGrpSpPr>
        <p:grpSpPr>
          <a:xfrm>
            <a:off x="282575" y="1020796"/>
            <a:ext cx="3459108" cy="690210"/>
            <a:chOff x="704616" y="8937308"/>
            <a:chExt cx="1483863" cy="425360"/>
          </a:xfrm>
        </p:grpSpPr>
        <p:sp>
          <p:nvSpPr>
            <p:cNvPr id="77" name="Pentagon 35"/>
            <p:cNvSpPr/>
            <p:nvPr/>
          </p:nvSpPr>
          <p:spPr>
            <a:xfrm>
              <a:off x="785545" y="8937308"/>
              <a:ext cx="1402934" cy="425360"/>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8" name="Pentagon 37"/>
            <p:cNvSpPr/>
            <p:nvPr/>
          </p:nvSpPr>
          <p:spPr>
            <a:xfrm>
              <a:off x="704616" y="8937308"/>
              <a:ext cx="1434268" cy="425360"/>
            </a:xfrm>
            <a:prstGeom prst="homePlate">
              <a:avLst>
                <a:gd name="adj" fmla="val 22714"/>
              </a:avLst>
            </a:prstGeom>
            <a:solidFill>
              <a:schemeClr val="accent1">
                <a:lumMod val="60000"/>
                <a:lumOff val="40000"/>
              </a:schemeClr>
            </a:solidFill>
            <a:ln w="9525">
              <a:noFill/>
              <a:miter lim="800000"/>
              <a:headEnd/>
              <a:tailEnd/>
            </a:ln>
            <a:effectLst/>
          </p:spPr>
          <p:txBody>
            <a:bodyPr lIns="67500" tIns="35100" rIns="67500" bIns="35100" anchor="ctr"/>
            <a:lstStyle/>
            <a:p>
              <a:pPr lvl="0" algn="ctr" defTabSz="622300">
                <a:spcBef>
                  <a:spcPct val="0"/>
                </a:spcBef>
              </a:pPr>
              <a:r>
                <a:rPr lang="ru-RU" sz="1400" b="1" dirty="0">
                  <a:latin typeface="Arial Narrow" panose="020B0606020202030204" pitchFamily="34" charset="0"/>
                  <a:cs typeface="Arial" panose="020B0604020202020204" pitchFamily="34" charset="0"/>
                </a:rPr>
                <a:t>Участие заказчика </a:t>
              </a:r>
            </a:p>
            <a:p>
              <a:pPr lvl="0" algn="ctr" defTabSz="622300">
                <a:spcBef>
                  <a:spcPct val="0"/>
                </a:spcBef>
              </a:pPr>
              <a:r>
                <a:rPr lang="ru-RU" sz="1400" b="1" dirty="0">
                  <a:latin typeface="Arial Narrow" panose="020B0606020202030204" pitchFamily="34" charset="0"/>
                  <a:cs typeface="Arial" panose="020B0604020202020204" pitchFamily="34" charset="0"/>
                </a:rPr>
                <a:t>в уставном капитале субъекта МСП</a:t>
              </a:r>
            </a:p>
          </p:txBody>
        </p:sp>
      </p:grpSp>
      <p:sp>
        <p:nvSpPr>
          <p:cNvPr id="79" name="Прямоугольник 78"/>
          <p:cNvSpPr/>
          <p:nvPr/>
        </p:nvSpPr>
        <p:spPr>
          <a:xfrm>
            <a:off x="3857953" y="1145204"/>
            <a:ext cx="8648949" cy="535531"/>
          </a:xfrm>
          <a:prstGeom prst="rect">
            <a:avLst/>
          </a:prstGeom>
        </p:spPr>
        <p:txBody>
          <a:bodyPr wrap="square">
            <a:spAutoFit/>
          </a:bodyPr>
          <a:lstStyle/>
          <a:p>
            <a:pPr marL="0" lvl="1" defTabSz="800100">
              <a:lnSpc>
                <a:spcPct val="90000"/>
              </a:lnSpc>
              <a:spcBef>
                <a:spcPct val="0"/>
              </a:spcBef>
              <a:spcAft>
                <a:spcPct val="15000"/>
              </a:spcAft>
            </a:pPr>
            <a:r>
              <a:rPr lang="ru-RU" sz="1600" b="1" dirty="0">
                <a:latin typeface="Arial Narrow" panose="020B0606020202030204" pitchFamily="34" charset="0"/>
                <a:cs typeface="Arial" panose="020B0604020202020204" pitchFamily="34" charset="0"/>
              </a:rPr>
              <a:t>184</a:t>
            </a:r>
            <a:r>
              <a:rPr lang="ru-RU" sz="1600" dirty="0">
                <a:latin typeface="Arial Narrow" panose="020B0606020202030204" pitchFamily="34" charset="0"/>
                <a:cs typeface="Arial" panose="020B0604020202020204" pitchFamily="34" charset="0"/>
              </a:rPr>
              <a:t> </a:t>
            </a:r>
            <a:r>
              <a:rPr lang="ru-RU" sz="1600" dirty="0" smtClean="0">
                <a:latin typeface="Arial Narrow" panose="020B0606020202030204" pitchFamily="34" charset="0"/>
                <a:cs typeface="Arial" panose="020B0604020202020204" pitchFamily="34" charset="0"/>
              </a:rPr>
              <a:t>поставщика </a:t>
            </a:r>
            <a:r>
              <a:rPr lang="ru-RU" sz="1600" dirty="0">
                <a:latin typeface="Arial Narrow" panose="020B0606020202030204" pitchFamily="34" charset="0"/>
                <a:cs typeface="Arial" panose="020B0604020202020204" pitchFamily="34" charset="0"/>
              </a:rPr>
              <a:t>(</a:t>
            </a:r>
            <a:r>
              <a:rPr lang="ru-RU" sz="1600" b="1" dirty="0">
                <a:latin typeface="Arial Narrow" panose="020B0606020202030204" pitchFamily="34" charset="0"/>
                <a:cs typeface="Arial" panose="020B0604020202020204" pitchFamily="34" charset="0"/>
              </a:rPr>
              <a:t>0,9% </a:t>
            </a:r>
            <a:r>
              <a:rPr lang="ru-RU" sz="1600" dirty="0">
                <a:latin typeface="Arial Narrow" panose="020B0606020202030204" pitchFamily="34" charset="0"/>
                <a:cs typeface="Arial" panose="020B0604020202020204" pitchFamily="34" charset="0"/>
              </a:rPr>
              <a:t>от общего количества поставщиков) в рамках осуществления внутригрупповых закупок между основным </a:t>
            </a:r>
            <a:r>
              <a:rPr lang="ru-RU" sz="1600" dirty="0" smtClean="0">
                <a:latin typeface="Arial Narrow" panose="020B0606020202030204" pitchFamily="34" charset="0"/>
                <a:cs typeface="Arial" panose="020B0604020202020204" pitchFamily="34" charset="0"/>
              </a:rPr>
              <a:t>и </a:t>
            </a:r>
            <a:r>
              <a:rPr lang="ru-RU" sz="1600" dirty="0">
                <a:latin typeface="Arial Narrow" panose="020B0606020202030204" pitchFamily="34" charset="0"/>
                <a:cs typeface="Arial" panose="020B0604020202020204" pitchFamily="34" charset="0"/>
              </a:rPr>
              <a:t>дочерними хозяйственными обществами</a:t>
            </a:r>
          </a:p>
        </p:txBody>
      </p:sp>
      <p:grpSp>
        <p:nvGrpSpPr>
          <p:cNvPr id="80" name="Группа 79"/>
          <p:cNvGrpSpPr/>
          <p:nvPr/>
        </p:nvGrpSpPr>
        <p:grpSpPr>
          <a:xfrm>
            <a:off x="298345" y="1814329"/>
            <a:ext cx="3459108" cy="690210"/>
            <a:chOff x="704616" y="8937308"/>
            <a:chExt cx="1483863" cy="425360"/>
          </a:xfrm>
        </p:grpSpPr>
        <p:sp>
          <p:nvSpPr>
            <p:cNvPr id="81" name="Pentagon 35"/>
            <p:cNvSpPr/>
            <p:nvPr/>
          </p:nvSpPr>
          <p:spPr>
            <a:xfrm>
              <a:off x="785545" y="8937308"/>
              <a:ext cx="1402934" cy="425360"/>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82" name="Pentagon 37"/>
            <p:cNvSpPr/>
            <p:nvPr/>
          </p:nvSpPr>
          <p:spPr>
            <a:xfrm>
              <a:off x="704616" y="8937308"/>
              <a:ext cx="1432011" cy="425360"/>
            </a:xfrm>
            <a:prstGeom prst="homePlate">
              <a:avLst>
                <a:gd name="adj" fmla="val 22714"/>
              </a:avLst>
            </a:prstGeom>
            <a:solidFill>
              <a:schemeClr val="accent1">
                <a:lumMod val="60000"/>
                <a:lumOff val="40000"/>
              </a:schemeClr>
            </a:solidFill>
            <a:ln w="9525">
              <a:noFill/>
              <a:miter lim="800000"/>
              <a:headEnd/>
              <a:tailEnd/>
            </a:ln>
            <a:effectLst/>
          </p:spPr>
          <p:txBody>
            <a:bodyPr lIns="67500" tIns="35100" rIns="67500" bIns="35100" anchor="ctr"/>
            <a:lstStyle/>
            <a:p>
              <a:pPr lvl="0" algn="ctr" defTabSz="622300">
                <a:spcBef>
                  <a:spcPct val="0"/>
                </a:spcBef>
              </a:pPr>
              <a:r>
                <a:rPr lang="ru-RU" sz="1400" b="1" dirty="0">
                  <a:latin typeface="Arial Narrow" panose="020B0606020202030204" pitchFamily="34" charset="0"/>
                  <a:cs typeface="Arial" panose="020B0604020202020204" pitchFamily="34" charset="0"/>
                </a:rPr>
                <a:t>Совпадение юридических адресов </a:t>
              </a:r>
            </a:p>
            <a:p>
              <a:pPr lvl="0" algn="ctr" defTabSz="622300">
                <a:spcBef>
                  <a:spcPct val="0"/>
                </a:spcBef>
              </a:pPr>
              <a:r>
                <a:rPr lang="ru-RU" sz="1400" b="1" dirty="0">
                  <a:latin typeface="Arial Narrow" panose="020B0606020202030204" pitchFamily="34" charset="0"/>
                  <a:cs typeface="Arial" panose="020B0604020202020204" pitchFamily="34" charset="0"/>
                </a:rPr>
                <a:t>и телефонов поставщиков</a:t>
              </a:r>
            </a:p>
          </p:txBody>
        </p:sp>
      </p:grpSp>
      <p:grpSp>
        <p:nvGrpSpPr>
          <p:cNvPr id="83" name="Группа 82"/>
          <p:cNvGrpSpPr/>
          <p:nvPr/>
        </p:nvGrpSpPr>
        <p:grpSpPr>
          <a:xfrm>
            <a:off x="303604" y="2586835"/>
            <a:ext cx="3459108" cy="690210"/>
            <a:chOff x="704616" y="8937308"/>
            <a:chExt cx="1483863" cy="425360"/>
          </a:xfrm>
        </p:grpSpPr>
        <p:sp>
          <p:nvSpPr>
            <p:cNvPr id="84" name="Pentagon 35"/>
            <p:cNvSpPr/>
            <p:nvPr/>
          </p:nvSpPr>
          <p:spPr>
            <a:xfrm>
              <a:off x="785545" y="8937308"/>
              <a:ext cx="1402934" cy="425360"/>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85" name="Pentagon 37"/>
            <p:cNvSpPr/>
            <p:nvPr/>
          </p:nvSpPr>
          <p:spPr>
            <a:xfrm>
              <a:off x="704616" y="8937308"/>
              <a:ext cx="1429755" cy="425360"/>
            </a:xfrm>
            <a:prstGeom prst="homePlate">
              <a:avLst>
                <a:gd name="adj" fmla="val 22714"/>
              </a:avLst>
            </a:prstGeom>
            <a:solidFill>
              <a:schemeClr val="accent1">
                <a:lumMod val="60000"/>
                <a:lumOff val="40000"/>
              </a:schemeClr>
            </a:solidFill>
            <a:ln w="9525">
              <a:noFill/>
              <a:miter lim="800000"/>
              <a:headEnd/>
              <a:tailEnd/>
            </a:ln>
            <a:effectLst/>
          </p:spPr>
          <p:txBody>
            <a:bodyPr lIns="67500" tIns="35100" rIns="67500" bIns="35100" anchor="ctr"/>
            <a:lstStyle/>
            <a:p>
              <a:pPr lvl="0" algn="ctr" defTabSz="622300">
                <a:spcBef>
                  <a:spcPct val="0"/>
                </a:spcBef>
              </a:pPr>
              <a:r>
                <a:rPr lang="ru-RU" sz="1400" b="1" dirty="0">
                  <a:latin typeface="Arial Narrow" panose="020B0606020202030204" pitchFamily="34" charset="0"/>
                  <a:cs typeface="Arial" panose="020B0604020202020204" pitchFamily="34" charset="0"/>
                </a:rPr>
                <a:t>Дата создания (регистрации) </a:t>
              </a:r>
            </a:p>
            <a:p>
              <a:pPr lvl="0" algn="ctr" defTabSz="622300">
                <a:spcBef>
                  <a:spcPct val="0"/>
                </a:spcBef>
              </a:pPr>
              <a:r>
                <a:rPr lang="ru-RU" sz="1400" b="1" dirty="0">
                  <a:latin typeface="Arial Narrow" panose="020B0606020202030204" pitchFamily="34" charset="0"/>
                  <a:cs typeface="Arial" panose="020B0604020202020204" pitchFamily="34" charset="0"/>
                </a:rPr>
                <a:t>субъекта МСП - поставщика</a:t>
              </a:r>
            </a:p>
          </p:txBody>
        </p:sp>
      </p:grpSp>
      <p:grpSp>
        <p:nvGrpSpPr>
          <p:cNvPr id="86" name="Группа 85"/>
          <p:cNvGrpSpPr/>
          <p:nvPr/>
        </p:nvGrpSpPr>
        <p:grpSpPr>
          <a:xfrm>
            <a:off x="308864" y="3411888"/>
            <a:ext cx="3459108" cy="690210"/>
            <a:chOff x="704616" y="8937308"/>
            <a:chExt cx="1483863" cy="425360"/>
          </a:xfrm>
        </p:grpSpPr>
        <p:sp>
          <p:nvSpPr>
            <p:cNvPr id="87" name="Pentagon 35"/>
            <p:cNvSpPr/>
            <p:nvPr/>
          </p:nvSpPr>
          <p:spPr>
            <a:xfrm>
              <a:off x="785545" y="8937308"/>
              <a:ext cx="1402934" cy="425360"/>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88" name="Pentagon 37"/>
            <p:cNvSpPr/>
            <p:nvPr/>
          </p:nvSpPr>
          <p:spPr>
            <a:xfrm>
              <a:off x="704616" y="8937308"/>
              <a:ext cx="1436516" cy="425360"/>
            </a:xfrm>
            <a:prstGeom prst="homePlate">
              <a:avLst>
                <a:gd name="adj" fmla="val 22714"/>
              </a:avLst>
            </a:prstGeom>
            <a:solidFill>
              <a:schemeClr val="accent1">
                <a:lumMod val="60000"/>
                <a:lumOff val="40000"/>
              </a:schemeClr>
            </a:solidFill>
            <a:ln w="9525">
              <a:noFill/>
              <a:miter lim="800000"/>
              <a:headEnd/>
              <a:tailEnd/>
            </a:ln>
            <a:effectLst/>
          </p:spPr>
          <p:txBody>
            <a:bodyPr lIns="67500" tIns="35100" rIns="67500" bIns="35100" anchor="ctr"/>
            <a:lstStyle/>
            <a:p>
              <a:pPr lvl="0" algn="ctr" defTabSz="622300">
                <a:spcBef>
                  <a:spcPct val="0"/>
                </a:spcBef>
              </a:pPr>
              <a:r>
                <a:rPr lang="ru-RU" sz="1400" b="1" dirty="0">
                  <a:latin typeface="Arial Narrow" panose="020B0606020202030204" pitchFamily="34" charset="0"/>
                  <a:cs typeface="Arial" panose="020B0604020202020204" pitchFamily="34" charset="0"/>
                </a:rPr>
                <a:t>Количество договоров, </a:t>
              </a:r>
              <a:endParaRPr lang="ru-RU" sz="1400" b="1" dirty="0" smtClean="0">
                <a:latin typeface="Arial Narrow" panose="020B0606020202030204" pitchFamily="34" charset="0"/>
                <a:cs typeface="Arial" panose="020B0604020202020204" pitchFamily="34" charset="0"/>
              </a:endParaRPr>
            </a:p>
            <a:p>
              <a:pPr lvl="0" algn="ctr" defTabSz="622300">
                <a:spcBef>
                  <a:spcPct val="0"/>
                </a:spcBef>
              </a:pPr>
              <a:r>
                <a:rPr lang="ru-RU" sz="1400" b="1" dirty="0" smtClean="0">
                  <a:latin typeface="Arial Narrow" panose="020B0606020202030204" pitchFamily="34" charset="0"/>
                  <a:cs typeface="Arial" panose="020B0604020202020204" pitchFamily="34" charset="0"/>
                </a:rPr>
                <a:t>заключенных с </a:t>
              </a:r>
              <a:r>
                <a:rPr lang="ru-RU" sz="1400" b="1" dirty="0">
                  <a:latin typeface="Arial Narrow" panose="020B0606020202030204" pitchFamily="34" charset="0"/>
                  <a:cs typeface="Arial" panose="020B0604020202020204" pitchFamily="34" charset="0"/>
                </a:rPr>
                <a:t>субъектами МСП </a:t>
              </a:r>
              <a:endParaRPr lang="ru-RU" sz="1400" b="1" dirty="0" smtClean="0">
                <a:latin typeface="Arial Narrow" panose="020B0606020202030204" pitchFamily="34" charset="0"/>
                <a:cs typeface="Arial" panose="020B0604020202020204" pitchFamily="34" charset="0"/>
              </a:endParaRPr>
            </a:p>
            <a:p>
              <a:pPr lvl="0" algn="ctr" defTabSz="622300">
                <a:spcBef>
                  <a:spcPct val="0"/>
                </a:spcBef>
              </a:pPr>
              <a:r>
                <a:rPr lang="ru-RU" sz="1400" b="1" dirty="0" smtClean="0">
                  <a:latin typeface="Arial Narrow" panose="020B0606020202030204" pitchFamily="34" charset="0"/>
                  <a:cs typeface="Arial" panose="020B0604020202020204" pitchFamily="34" charset="0"/>
                </a:rPr>
                <a:t>с одним или </a:t>
              </a:r>
              <a:r>
                <a:rPr lang="ru-RU" sz="1400" b="1" dirty="0">
                  <a:latin typeface="Arial Narrow" panose="020B0606020202030204" pitchFamily="34" charset="0"/>
                  <a:cs typeface="Arial" panose="020B0604020202020204" pitchFamily="34" charset="0"/>
                </a:rPr>
                <a:t>несколькими заказчиками</a:t>
              </a:r>
            </a:p>
          </p:txBody>
        </p:sp>
      </p:grpSp>
    </p:spTree>
    <p:extLst>
      <p:ext uri="{BB962C8B-B14F-4D97-AF65-F5344CB8AC3E}">
        <p14:creationId xmlns:p14="http://schemas.microsoft.com/office/powerpoint/2010/main" val="2190391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Прямая соединительная линия 53"/>
          <p:cNvCxnSpPr/>
          <p:nvPr/>
        </p:nvCxnSpPr>
        <p:spPr>
          <a:xfrm flipV="1">
            <a:off x="6554240" y="2771811"/>
            <a:ext cx="0" cy="971364"/>
          </a:xfrm>
          <a:prstGeom prst="line">
            <a:avLst/>
          </a:prstGeom>
          <a:ln w="47625">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Полилиния 48"/>
          <p:cNvSpPr/>
          <p:nvPr/>
        </p:nvSpPr>
        <p:spPr>
          <a:xfrm>
            <a:off x="301308" y="1017140"/>
            <a:ext cx="3500129" cy="6133672"/>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rgbClr val="A2C9F4">
              <a:alpha val="90000"/>
            </a:srgb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marL="171450" indent="-171450" algn="just">
              <a:spcBef>
                <a:spcPts val="200"/>
              </a:spcBef>
              <a:buFont typeface="Wingdings" panose="05000000000000000000" pitchFamily="2" charset="2"/>
              <a:buChar char="§"/>
            </a:pPr>
            <a:endParaRPr lang="ru-RU" sz="1100" dirty="0">
              <a:latin typeface="Arial Narrow" panose="020B0606020202030204" pitchFamily="34" charset="0"/>
            </a:endParaRPr>
          </a:p>
        </p:txBody>
      </p:sp>
      <p:sp>
        <p:nvSpPr>
          <p:cNvPr id="39" name="Полилиния 38"/>
          <p:cNvSpPr/>
          <p:nvPr/>
        </p:nvSpPr>
        <p:spPr>
          <a:xfrm>
            <a:off x="9065706" y="1017142"/>
            <a:ext cx="3231109" cy="6143946"/>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rgbClr val="A2C9F4">
              <a:alpha val="90000"/>
            </a:srgb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marL="171450" indent="-171450" algn="just">
              <a:spcBef>
                <a:spcPts val="200"/>
              </a:spcBef>
              <a:buFont typeface="Wingdings" panose="05000000000000000000" pitchFamily="2" charset="2"/>
              <a:buChar char="§"/>
            </a:pPr>
            <a:endParaRPr lang="ru-RU" sz="1100" dirty="0">
              <a:latin typeface="Arial Narrow" panose="020B0606020202030204" pitchFamily="34" charset="0"/>
            </a:endParaRPr>
          </a:p>
        </p:txBody>
      </p:sp>
      <p:sp>
        <p:nvSpPr>
          <p:cNvPr id="37" name="Полилиния 36"/>
          <p:cNvSpPr/>
          <p:nvPr/>
        </p:nvSpPr>
        <p:spPr>
          <a:xfrm>
            <a:off x="4058292" y="3708971"/>
            <a:ext cx="4705564" cy="4582274"/>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rgbClr val="A2C9F4">
              <a:alpha val="90000"/>
            </a:srgb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marL="171450" indent="-171450" algn="just">
              <a:spcBef>
                <a:spcPts val="200"/>
              </a:spcBef>
              <a:buFont typeface="Wingdings" panose="05000000000000000000" pitchFamily="2" charset="2"/>
              <a:buChar char="§"/>
            </a:pPr>
            <a:endParaRPr lang="ru-RU" sz="1100" dirty="0">
              <a:latin typeface="Arial Narrow" panose="020B0606020202030204" pitchFamily="34" charset="0"/>
            </a:endParaRPr>
          </a:p>
        </p:txBody>
      </p:sp>
      <p:sp>
        <p:nvSpPr>
          <p:cNvPr id="15" name="TextBox 14"/>
          <p:cNvSpPr txBox="1"/>
          <p:nvPr/>
        </p:nvSpPr>
        <p:spPr>
          <a:xfrm>
            <a:off x="3861224" y="58548"/>
            <a:ext cx="8442156" cy="666162"/>
          </a:xfrm>
          <a:prstGeom prst="rect">
            <a:avLst/>
          </a:prstGeom>
          <a:noFill/>
        </p:spPr>
        <p:txBody>
          <a:bodyPr wrap="none" lIns="72000" tIns="36000" rIns="0" bIns="36000" rtlCol="0" anchor="ctr">
            <a:noAutofit/>
          </a:bodyPr>
          <a:lstStyle/>
          <a:p>
            <a:r>
              <a:rPr lang="ru-RU" sz="2000" b="1" dirty="0" smtClean="0">
                <a:solidFill>
                  <a:schemeClr val="accent5">
                    <a:lumMod val="75000"/>
                  </a:schemeClr>
                </a:solidFill>
                <a:latin typeface="Arial Narrow" panose="020B0606020202030204" pitchFamily="34" charset="0"/>
                <a:cs typeface="Times New Roman" panose="02020603050405020304" pitchFamily="18" charset="0"/>
              </a:rPr>
              <a:t>Интеграция информационных систем </a:t>
            </a:r>
          </a:p>
          <a:p>
            <a:r>
              <a:rPr lang="ru-RU" sz="2000" b="1" dirty="0" smtClean="0">
                <a:solidFill>
                  <a:schemeClr val="accent5">
                    <a:lumMod val="75000"/>
                  </a:schemeClr>
                </a:solidFill>
                <a:latin typeface="Arial Narrow" panose="020B0606020202030204" pitchFamily="34" charset="0"/>
                <a:cs typeface="Times New Roman" panose="02020603050405020304" pitchFamily="18" charset="0"/>
              </a:rPr>
              <a:t>для оказания поддержки субъектам МСП</a:t>
            </a:r>
            <a:endParaRPr lang="ru-RU" sz="2000" b="1" dirty="0">
              <a:solidFill>
                <a:schemeClr val="accent5">
                  <a:lumMod val="75000"/>
                </a:schemeClr>
              </a:solidFill>
              <a:latin typeface="Arial Narrow" panose="020B0606020202030204" pitchFamily="34" charset="0"/>
              <a:cs typeface="Times New Roman" panose="02020603050405020304" pitchFamily="18" charset="0"/>
            </a:endParaRPr>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pic>
        <p:nvPicPr>
          <p:cNvPr id="32" name="Рисунок 31"/>
          <p:cNvPicPr>
            <a:picLocks noChangeAspect="1"/>
          </p:cNvPicPr>
          <p:nvPr/>
        </p:nvPicPr>
        <p:blipFill>
          <a:blip r:embed="rId4"/>
          <a:stretch>
            <a:fillRect/>
          </a:stretch>
        </p:blipFill>
        <p:spPr>
          <a:xfrm>
            <a:off x="9132551" y="1102045"/>
            <a:ext cx="3098910" cy="1318650"/>
          </a:xfrm>
          <a:prstGeom prst="rect">
            <a:avLst/>
          </a:prstGeom>
          <a:ln>
            <a:solidFill>
              <a:schemeClr val="bg2"/>
            </a:solidFill>
          </a:ln>
          <a:effectLst/>
        </p:spPr>
      </p:pic>
      <p:pic>
        <p:nvPicPr>
          <p:cNvPr id="33" name="Рисунок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40" name="Прямоугольник 39"/>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7</a:t>
            </a:r>
            <a:endParaRPr lang="ru-RU" sz="1200" dirty="0">
              <a:latin typeface="Arial Narrow" panose="020B0606020202030204" pitchFamily="34" charset="0"/>
            </a:endParaRPr>
          </a:p>
        </p:txBody>
      </p:sp>
      <p:cxnSp>
        <p:nvCxnSpPr>
          <p:cNvPr id="17" name="Прямая соединительная линия 16"/>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Рисунок 2"/>
          <p:cNvPicPr>
            <a:picLocks noChangeAspect="1"/>
          </p:cNvPicPr>
          <p:nvPr/>
        </p:nvPicPr>
        <p:blipFill>
          <a:blip r:embed="rId5"/>
          <a:stretch>
            <a:fillRect/>
          </a:stretch>
        </p:blipFill>
        <p:spPr>
          <a:xfrm>
            <a:off x="5133617" y="1292186"/>
            <a:ext cx="2827434" cy="1182842"/>
          </a:xfrm>
          <a:prstGeom prst="rect">
            <a:avLst/>
          </a:prstGeom>
          <a:ln>
            <a:solidFill>
              <a:srgbClr val="E7F5FE"/>
            </a:solidFill>
          </a:ln>
          <a:effectLst/>
        </p:spPr>
      </p:pic>
      <p:sp>
        <p:nvSpPr>
          <p:cNvPr id="36" name="Полилиния 35"/>
          <p:cNvSpPr/>
          <p:nvPr/>
        </p:nvSpPr>
        <p:spPr>
          <a:xfrm>
            <a:off x="9119706" y="2767256"/>
            <a:ext cx="3121027" cy="941713"/>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chemeClr val="accent3">
              <a:lumMod val="20000"/>
              <a:lumOff val="80000"/>
              <a:alpha val="90000"/>
            </a:scheme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b" anchorCtr="0">
            <a:noAutofit/>
          </a:bodyPr>
          <a:lstStyle/>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r>
              <a:rPr lang="ru-RU" sz="1100" b="1" kern="1200" dirty="0" smtClean="0">
                <a:latin typeface="Arial Narrow" panose="020B0606020202030204" pitchFamily="34" charset="0"/>
              </a:rPr>
              <a:t>о категории </a:t>
            </a:r>
            <a:r>
              <a:rPr lang="ru-RU" sz="1100" b="0" kern="1200" dirty="0" smtClean="0">
                <a:latin typeface="Arial Narrow" panose="020B0606020202030204" pitchFamily="34" charset="0"/>
              </a:rPr>
              <a:t>субъекта МСП </a:t>
            </a:r>
            <a:r>
              <a:rPr lang="ru-RU" sz="1100" kern="1200" dirty="0" smtClean="0">
                <a:latin typeface="Arial Narrow" panose="020B0606020202030204" pitchFamily="34" charset="0"/>
              </a:rPr>
              <a:t>(микропредприятие, малое предприятие или среднее предприятие);</a:t>
            </a:r>
            <a:endParaRPr lang="ru-RU" sz="1100" kern="1200"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r>
              <a:rPr lang="ru-RU" sz="1100" b="1" kern="1200" dirty="0" smtClean="0">
                <a:latin typeface="Arial Narrow" panose="020B0606020202030204" pitchFamily="34" charset="0"/>
              </a:rPr>
              <a:t>о лицензиях</a:t>
            </a:r>
            <a:r>
              <a:rPr lang="ru-RU" sz="1100" kern="1200" dirty="0" smtClean="0">
                <a:latin typeface="Arial Narrow" panose="020B0606020202030204" pitchFamily="34" charset="0"/>
              </a:rPr>
              <a:t>, полученных юридическим лицом, индивидуальным предпринимателем.</a:t>
            </a:r>
            <a:endParaRPr lang="ru-RU" sz="1100" b="1" kern="1200" dirty="0">
              <a:latin typeface="Arial Narrow" panose="020B0606020202030204" pitchFamily="34" charset="0"/>
            </a:endParaRPr>
          </a:p>
        </p:txBody>
      </p:sp>
      <p:sp>
        <p:nvSpPr>
          <p:cNvPr id="38" name="Полилиния 37"/>
          <p:cNvSpPr/>
          <p:nvPr/>
        </p:nvSpPr>
        <p:spPr>
          <a:xfrm>
            <a:off x="9132552" y="3940605"/>
            <a:ext cx="3098910" cy="2213618"/>
          </a:xfrm>
          <a:custGeom>
            <a:avLst/>
            <a:gdLst>
              <a:gd name="connsiteX0" fmla="*/ 0 w 7800975"/>
              <a:gd name="connsiteY0" fmla="*/ 0 h 1981350"/>
              <a:gd name="connsiteX1" fmla="*/ 7800975 w 7800975"/>
              <a:gd name="connsiteY1" fmla="*/ 0 h 1981350"/>
              <a:gd name="connsiteX2" fmla="*/ 7800975 w 7800975"/>
              <a:gd name="connsiteY2" fmla="*/ 1981350 h 1981350"/>
              <a:gd name="connsiteX3" fmla="*/ 0 w 7800975"/>
              <a:gd name="connsiteY3" fmla="*/ 1981350 h 1981350"/>
              <a:gd name="connsiteX4" fmla="*/ 0 w 7800975"/>
              <a:gd name="connsiteY4" fmla="*/ 0 h 19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981350">
                <a:moveTo>
                  <a:pt x="0" y="0"/>
                </a:moveTo>
                <a:lnTo>
                  <a:pt x="7800975" y="0"/>
                </a:lnTo>
                <a:lnTo>
                  <a:pt x="7800975" y="1981350"/>
                </a:lnTo>
                <a:lnTo>
                  <a:pt x="0" y="1981350"/>
                </a:lnTo>
                <a:lnTo>
                  <a:pt x="0" y="0"/>
                </a:lnTo>
                <a:close/>
              </a:path>
            </a:pathLst>
          </a:custGeom>
          <a:solidFill>
            <a:schemeClr val="accent3">
              <a:lumMod val="20000"/>
              <a:lumOff val="80000"/>
              <a:alpha val="90000"/>
            </a:schemeClr>
          </a:solidFill>
          <a:ln w="3175">
            <a:noFill/>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8000" tIns="108000" rIns="108000" bIns="108000" numCol="1" spcCol="1270" anchor="b" anchorCtr="0">
            <a:noAutofit/>
          </a:bodyPr>
          <a:lstStyle/>
          <a:p>
            <a:pPr marL="171450" lvl="1" indent="-171450" algn="just" defTabSz="711200">
              <a:spcBef>
                <a:spcPts val="200"/>
              </a:spcBef>
              <a:buFont typeface="Wingdings" panose="05000000000000000000" pitchFamily="2" charset="2"/>
              <a:buChar char="§"/>
            </a:pPr>
            <a:r>
              <a:rPr lang="ru-RU" sz="1100" b="1" kern="1200" dirty="0" smtClean="0">
                <a:latin typeface="Arial Narrow" panose="020B0606020202030204" pitchFamily="34" charset="0"/>
              </a:rPr>
              <a:t>о производимой </a:t>
            </a:r>
            <a:r>
              <a:rPr lang="ru-RU" sz="1100" kern="1200" dirty="0" smtClean="0">
                <a:latin typeface="Arial Narrow" panose="020B0606020202030204" pitchFamily="34" charset="0"/>
              </a:rPr>
              <a:t>юридическим лицом, индивидуальным предпринимателем </a:t>
            </a:r>
            <a:r>
              <a:rPr lang="ru-RU" sz="1100" b="1" kern="1200" dirty="0" smtClean="0">
                <a:latin typeface="Arial Narrow" panose="020B0606020202030204" pitchFamily="34" charset="0"/>
              </a:rPr>
              <a:t>продукции</a:t>
            </a:r>
            <a:r>
              <a:rPr lang="ru-RU" sz="1100" kern="1200" dirty="0" smtClean="0">
                <a:latin typeface="Arial Narrow" panose="020B0606020202030204" pitchFamily="34" charset="0"/>
              </a:rPr>
              <a:t> (в соответствии с ОКВЭД-2 и ОКПД-2) </a:t>
            </a:r>
            <a:r>
              <a:rPr lang="ru-RU" sz="1100" b="1" kern="1200" dirty="0" smtClean="0">
                <a:latin typeface="Arial Narrow" panose="020B0606020202030204" pitchFamily="34" charset="0"/>
              </a:rPr>
              <a:t>с указанием на соответствие такой продукции критериям отнесения к инновационной продукции, высокотехнологичной продукции;</a:t>
            </a:r>
            <a:endParaRPr lang="ru-RU" sz="1100" b="1" kern="1200"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r>
              <a:rPr lang="ru-RU" sz="1100" b="0" kern="1200" dirty="0" smtClean="0">
                <a:latin typeface="Arial Narrow" panose="020B0606020202030204" pitchFamily="34" charset="0"/>
              </a:rPr>
              <a:t>об участии в</a:t>
            </a:r>
            <a:r>
              <a:rPr lang="ru-RU" sz="1100" b="1" kern="1200" dirty="0" smtClean="0">
                <a:latin typeface="Arial Narrow" panose="020B0606020202030204" pitchFamily="34" charset="0"/>
              </a:rPr>
              <a:t> программах партнерства;</a:t>
            </a:r>
            <a:endParaRPr lang="ru-RU" sz="1100" b="1" kern="1200"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r>
              <a:rPr lang="ru-RU" sz="1100" b="1" kern="1200" dirty="0" smtClean="0">
                <a:latin typeface="Arial Narrow" panose="020B0606020202030204" pitchFamily="34" charset="0"/>
              </a:rPr>
              <a:t>о контрактах</a:t>
            </a:r>
            <a:r>
              <a:rPr lang="ru-RU" sz="1100" b="0" kern="1200" dirty="0" smtClean="0">
                <a:latin typeface="Arial Narrow" panose="020B0606020202030204" pitchFamily="34" charset="0"/>
              </a:rPr>
              <a:t>, заключенных в соответствии </a:t>
            </a:r>
            <a:r>
              <a:rPr lang="ru-RU" sz="1100" b="1" kern="1200" dirty="0" smtClean="0">
                <a:latin typeface="Arial Narrow" panose="020B0606020202030204" pitchFamily="34" charset="0"/>
              </a:rPr>
              <a:t>с Законом №44-ФЗ, и (или) договорах</a:t>
            </a:r>
            <a:r>
              <a:rPr lang="ru-RU" sz="1100" b="0" kern="1200" dirty="0" smtClean="0">
                <a:latin typeface="Arial Narrow" panose="020B0606020202030204" pitchFamily="34" charset="0"/>
              </a:rPr>
              <a:t>, заключенных в соответствии с </a:t>
            </a:r>
            <a:r>
              <a:rPr lang="ru-RU" sz="1100" b="1" kern="1200" dirty="0" smtClean="0">
                <a:latin typeface="Arial Narrow" panose="020B0606020202030204" pitchFamily="34" charset="0"/>
              </a:rPr>
              <a:t>Законом №223-ФЗ.</a:t>
            </a:r>
            <a:endParaRPr lang="ru-RU" sz="1100" b="1" kern="1200" dirty="0">
              <a:latin typeface="Arial Narrow" panose="020B0606020202030204" pitchFamily="34" charset="0"/>
            </a:endParaRPr>
          </a:p>
        </p:txBody>
      </p:sp>
      <p:sp>
        <p:nvSpPr>
          <p:cNvPr id="2" name="Прямоугольник 1"/>
          <p:cNvSpPr/>
          <p:nvPr/>
        </p:nvSpPr>
        <p:spPr>
          <a:xfrm>
            <a:off x="9119707" y="2473064"/>
            <a:ext cx="3125774" cy="424732"/>
          </a:xfrm>
          <a:prstGeom prst="rect">
            <a:avLst/>
          </a:prstGeom>
          <a:solidFill>
            <a:schemeClr val="accent1">
              <a:lumMod val="50000"/>
            </a:schemeClr>
          </a:solidFill>
        </p:spPr>
        <p:txBody>
          <a:bodyPr wrap="square">
            <a:spAutoFit/>
          </a:bodyPr>
          <a:lstStyle/>
          <a:p>
            <a:pPr lvl="0" defTabSz="711200">
              <a:lnSpc>
                <a:spcPct val="90000"/>
              </a:lnSpc>
              <a:spcBef>
                <a:spcPct val="0"/>
              </a:spcBef>
              <a:spcAft>
                <a:spcPct val="35000"/>
              </a:spcAft>
            </a:pPr>
            <a:r>
              <a:rPr lang="ru-RU" sz="1200" b="1" dirty="0" smtClean="0">
                <a:solidFill>
                  <a:schemeClr val="lt1"/>
                </a:solidFill>
                <a:latin typeface="Arial Narrow" panose="020B0606020202030204" pitchFamily="34" charset="0"/>
                <a:cs typeface="Times New Roman" panose="02020603050405020304" pitchFamily="18" charset="0"/>
              </a:rPr>
              <a:t>Общие сведения, получаемые из </a:t>
            </a:r>
            <a:r>
              <a:rPr lang="ru-RU" sz="1200" b="1" dirty="0">
                <a:solidFill>
                  <a:schemeClr val="lt1"/>
                </a:solidFill>
                <a:latin typeface="Arial Narrow" panose="020B0606020202030204" pitchFamily="34" charset="0"/>
                <a:cs typeface="Times New Roman" panose="02020603050405020304" pitchFamily="18" charset="0"/>
              </a:rPr>
              <a:t>ЕГРЮЛ, ЕГРИП:</a:t>
            </a:r>
            <a:endParaRPr lang="ru-RU" sz="1200" dirty="0">
              <a:latin typeface="Arial Narrow" panose="020B0606020202030204" pitchFamily="34" charset="0"/>
            </a:endParaRPr>
          </a:p>
        </p:txBody>
      </p:sp>
      <p:sp>
        <p:nvSpPr>
          <p:cNvPr id="4" name="Прямоугольник 3"/>
          <p:cNvSpPr/>
          <p:nvPr/>
        </p:nvSpPr>
        <p:spPr>
          <a:xfrm>
            <a:off x="9119706" y="3666726"/>
            <a:ext cx="3125775" cy="424732"/>
          </a:xfrm>
          <a:prstGeom prst="rect">
            <a:avLst/>
          </a:prstGeom>
          <a:solidFill>
            <a:schemeClr val="accent1">
              <a:lumMod val="50000"/>
            </a:schemeClr>
          </a:solidFill>
        </p:spPr>
        <p:txBody>
          <a:bodyPr wrap="square">
            <a:spAutoFit/>
          </a:bodyPr>
          <a:lstStyle/>
          <a:p>
            <a:pPr lvl="0" indent="-36000" defTabSz="711200">
              <a:lnSpc>
                <a:spcPct val="90000"/>
              </a:lnSpc>
              <a:spcBef>
                <a:spcPct val="0"/>
              </a:spcBef>
            </a:pPr>
            <a:r>
              <a:rPr lang="ru-RU" sz="1200" b="1" dirty="0">
                <a:solidFill>
                  <a:schemeClr val="bg1"/>
                </a:solidFill>
                <a:latin typeface="Arial Narrow" panose="020B0606020202030204" pitchFamily="34" charset="0"/>
              </a:rPr>
              <a:t>Сведения, </a:t>
            </a:r>
            <a:r>
              <a:rPr lang="ru-RU" sz="1200" b="1" dirty="0" smtClean="0">
                <a:solidFill>
                  <a:schemeClr val="bg1"/>
                </a:solidFill>
                <a:latin typeface="Arial Narrow" panose="020B0606020202030204" pitchFamily="34" charset="0"/>
              </a:rPr>
              <a:t>предоставляемые </a:t>
            </a:r>
            <a:r>
              <a:rPr lang="ru-RU" sz="1200" b="1" dirty="0">
                <a:solidFill>
                  <a:schemeClr val="bg1"/>
                </a:solidFill>
                <a:latin typeface="Arial Narrow" panose="020B0606020202030204" pitchFamily="34" charset="0"/>
              </a:rPr>
              <a:t>субъектами МСП </a:t>
            </a:r>
            <a:endParaRPr lang="ru-RU" sz="1200" b="1" dirty="0" smtClean="0">
              <a:solidFill>
                <a:schemeClr val="bg1"/>
              </a:solidFill>
              <a:latin typeface="Arial Narrow" panose="020B0606020202030204" pitchFamily="34" charset="0"/>
            </a:endParaRPr>
          </a:p>
          <a:p>
            <a:pPr lvl="0" indent="-36000" defTabSz="711200">
              <a:lnSpc>
                <a:spcPct val="90000"/>
              </a:lnSpc>
              <a:spcBef>
                <a:spcPct val="0"/>
              </a:spcBef>
            </a:pPr>
            <a:r>
              <a:rPr lang="ru-RU" sz="1200" b="1" dirty="0" smtClean="0">
                <a:solidFill>
                  <a:schemeClr val="bg1"/>
                </a:solidFill>
                <a:latin typeface="Arial Narrow" panose="020B0606020202030204" pitchFamily="34" charset="0"/>
              </a:rPr>
              <a:t>в заявительном порядке:</a:t>
            </a:r>
            <a:endParaRPr lang="ru-RU" sz="1200" b="1" dirty="0">
              <a:solidFill>
                <a:schemeClr val="bg1"/>
              </a:solidFill>
              <a:latin typeface="Arial Narrow" panose="020B0606020202030204" pitchFamily="34" charset="0"/>
            </a:endParaRPr>
          </a:p>
        </p:txBody>
      </p:sp>
      <p:pic>
        <p:nvPicPr>
          <p:cNvPr id="5" name="Рисунок 4"/>
          <p:cNvPicPr>
            <a:picLocks noChangeAspect="1"/>
          </p:cNvPicPr>
          <p:nvPr/>
        </p:nvPicPr>
        <p:blipFill>
          <a:blip r:embed="rId6"/>
          <a:stretch>
            <a:fillRect/>
          </a:stretch>
        </p:blipFill>
        <p:spPr>
          <a:xfrm>
            <a:off x="378349" y="1100020"/>
            <a:ext cx="3365894" cy="1328200"/>
          </a:xfrm>
          <a:prstGeom prst="rect">
            <a:avLst/>
          </a:prstGeom>
          <a:effectLst/>
        </p:spPr>
      </p:pic>
      <p:sp>
        <p:nvSpPr>
          <p:cNvPr id="31" name="Полилиния 30"/>
          <p:cNvSpPr/>
          <p:nvPr/>
        </p:nvSpPr>
        <p:spPr>
          <a:xfrm>
            <a:off x="361933" y="2642381"/>
            <a:ext cx="3366658" cy="1738526"/>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chemeClr val="accent3">
              <a:lumMod val="20000"/>
              <a:lumOff val="80000"/>
              <a:alpha val="90000"/>
            </a:schemeClr>
          </a:solidFill>
          <a:ln>
            <a:noFill/>
          </a:ln>
          <a:effectLst/>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b" anchorCtr="0">
            <a:noAutofit/>
          </a:bodyPr>
          <a:lstStyle/>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r>
              <a:rPr lang="ru-RU" sz="1100" dirty="0">
                <a:latin typeface="Arial Narrow" panose="020B0606020202030204" pitchFamily="34" charset="0"/>
              </a:rPr>
              <a:t>о</a:t>
            </a:r>
            <a:r>
              <a:rPr lang="ru-RU" sz="1100" dirty="0" smtClean="0">
                <a:latin typeface="Arial Narrow" panose="020B0606020202030204" pitchFamily="34" charset="0"/>
              </a:rPr>
              <a:t>фициальный </a:t>
            </a:r>
            <a:r>
              <a:rPr lang="ru-RU" sz="1100" dirty="0">
                <a:latin typeface="Arial Narrow" panose="020B0606020202030204" pitchFamily="34" charset="0"/>
              </a:rPr>
              <a:t>сайт единой информационной системы в сфере закупок в информационно-телекоммуникационной сети Интернет </a:t>
            </a:r>
            <a:r>
              <a:rPr lang="ru-RU" sz="1100" dirty="0" smtClean="0">
                <a:latin typeface="Arial Narrow" panose="020B0606020202030204" pitchFamily="34" charset="0"/>
              </a:rPr>
              <a:t>предназначен </a:t>
            </a:r>
            <a:r>
              <a:rPr lang="ru-RU" sz="1100" b="1" dirty="0">
                <a:latin typeface="Arial Narrow" panose="020B0606020202030204" pitchFamily="34" charset="0"/>
              </a:rPr>
              <a:t>для обеспечения свободного и безвозмездного доступа к полной и достоверной информации о контрактной системе в сфере закупок и закупках товаров, работ, услуг</a:t>
            </a:r>
            <a:r>
              <a:rPr lang="ru-RU" sz="1100" dirty="0">
                <a:latin typeface="Arial Narrow" panose="020B0606020202030204" pitchFamily="34" charset="0"/>
              </a:rPr>
              <a:t>, отдельными видами юридических лиц, а также </a:t>
            </a:r>
            <a:r>
              <a:rPr lang="ru-RU" sz="1100" b="1" dirty="0">
                <a:latin typeface="Arial Narrow" panose="020B0606020202030204" pitchFamily="34" charset="0"/>
              </a:rPr>
              <a:t>для формирования, обработки и хранения такой информации</a:t>
            </a:r>
            <a:r>
              <a:rPr lang="ru-RU" sz="1100" dirty="0" smtClean="0">
                <a:latin typeface="Arial Narrow" panose="020B0606020202030204" pitchFamily="34" charset="0"/>
              </a:rPr>
              <a:t>.</a:t>
            </a:r>
            <a:endParaRPr lang="ru-RU" sz="1100" b="1" kern="1200" dirty="0">
              <a:latin typeface="Arial Narrow" panose="020B0606020202030204" pitchFamily="34" charset="0"/>
            </a:endParaRPr>
          </a:p>
        </p:txBody>
      </p:sp>
      <p:sp>
        <p:nvSpPr>
          <p:cNvPr id="34" name="Полилиния 33"/>
          <p:cNvSpPr/>
          <p:nvPr/>
        </p:nvSpPr>
        <p:spPr>
          <a:xfrm>
            <a:off x="356931" y="4468688"/>
            <a:ext cx="3371659" cy="1675261"/>
          </a:xfrm>
          <a:custGeom>
            <a:avLst/>
            <a:gdLst>
              <a:gd name="connsiteX0" fmla="*/ 0 w 7800975"/>
              <a:gd name="connsiteY0" fmla="*/ 0 h 1981350"/>
              <a:gd name="connsiteX1" fmla="*/ 7800975 w 7800975"/>
              <a:gd name="connsiteY1" fmla="*/ 0 h 1981350"/>
              <a:gd name="connsiteX2" fmla="*/ 7800975 w 7800975"/>
              <a:gd name="connsiteY2" fmla="*/ 1981350 h 1981350"/>
              <a:gd name="connsiteX3" fmla="*/ 0 w 7800975"/>
              <a:gd name="connsiteY3" fmla="*/ 1981350 h 1981350"/>
              <a:gd name="connsiteX4" fmla="*/ 0 w 7800975"/>
              <a:gd name="connsiteY4" fmla="*/ 0 h 19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981350">
                <a:moveTo>
                  <a:pt x="0" y="0"/>
                </a:moveTo>
                <a:lnTo>
                  <a:pt x="7800975" y="0"/>
                </a:lnTo>
                <a:lnTo>
                  <a:pt x="7800975" y="1981350"/>
                </a:lnTo>
                <a:lnTo>
                  <a:pt x="0" y="1981350"/>
                </a:lnTo>
                <a:lnTo>
                  <a:pt x="0" y="0"/>
                </a:lnTo>
                <a:close/>
              </a:path>
            </a:pathLst>
          </a:custGeom>
          <a:solidFill>
            <a:schemeClr val="accent3">
              <a:lumMod val="20000"/>
              <a:lumOff val="80000"/>
              <a:alpha val="90000"/>
            </a:schemeClr>
          </a:solidFill>
          <a:ln w="3175">
            <a:noFill/>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8000" tIns="108000" rIns="108000" bIns="108000" numCol="1" spcCol="1270" anchor="b" anchorCtr="0">
            <a:noAutofit/>
          </a:bodyPr>
          <a:lstStyle/>
          <a:p>
            <a:pPr marL="171450" indent="-171450" algn="just">
              <a:spcBef>
                <a:spcPts val="200"/>
              </a:spcBef>
              <a:buFont typeface="Wingdings" panose="05000000000000000000" pitchFamily="2" charset="2"/>
              <a:buChar char="§"/>
            </a:pPr>
            <a:r>
              <a:rPr lang="ru-RU" sz="1100" dirty="0" smtClean="0">
                <a:latin typeface="Arial Narrow" panose="020B0606020202030204" pitchFamily="34" charset="0"/>
              </a:rPr>
              <a:t>регламентируется </a:t>
            </a:r>
            <a:r>
              <a:rPr lang="ru-RU" sz="1100" b="1" dirty="0">
                <a:latin typeface="Arial Narrow" panose="020B0606020202030204" pitchFamily="34" charset="0"/>
              </a:rPr>
              <a:t>Федеральным законом от 05.04.2013 </a:t>
            </a:r>
            <a:r>
              <a:rPr lang="ru-RU" sz="1100" b="1" dirty="0" smtClean="0">
                <a:latin typeface="Arial Narrow" panose="020B0606020202030204" pitchFamily="34" charset="0"/>
              </a:rPr>
              <a:t>№44-ФЗ </a:t>
            </a:r>
            <a:r>
              <a:rPr lang="ru-RU" sz="1100" dirty="0">
                <a:latin typeface="Arial Narrow" panose="020B0606020202030204" pitchFamily="34" charset="0"/>
              </a:rPr>
              <a:t>«О контрактной системе в сфере закупок товаров, работ, услуг для обеспечения государственных и муниципальных нужд» и </a:t>
            </a:r>
            <a:r>
              <a:rPr lang="ru-RU" sz="1100" b="1" dirty="0">
                <a:latin typeface="Arial Narrow" panose="020B0606020202030204" pitchFamily="34" charset="0"/>
              </a:rPr>
              <a:t>Федеральным законом от 18.07.2011 </a:t>
            </a:r>
            <a:r>
              <a:rPr lang="ru-RU" sz="1100" b="1" dirty="0" smtClean="0">
                <a:latin typeface="Arial Narrow" panose="020B0606020202030204" pitchFamily="34" charset="0"/>
              </a:rPr>
              <a:t>№223-ФЗ </a:t>
            </a:r>
            <a:r>
              <a:rPr lang="ru-RU" sz="1100" dirty="0">
                <a:latin typeface="Arial Narrow" panose="020B0606020202030204" pitchFamily="34" charset="0"/>
              </a:rPr>
              <a:t>«О закупках товаров, работ, услуг отдельными видами юридических лиц», а также соответствующими подзаконными актами.</a:t>
            </a:r>
          </a:p>
        </p:txBody>
      </p:sp>
      <p:sp>
        <p:nvSpPr>
          <p:cNvPr id="35" name="Прямоугольник 34"/>
          <p:cNvSpPr/>
          <p:nvPr/>
        </p:nvSpPr>
        <p:spPr>
          <a:xfrm>
            <a:off x="358353" y="2457905"/>
            <a:ext cx="3370238" cy="258532"/>
          </a:xfrm>
          <a:prstGeom prst="rect">
            <a:avLst/>
          </a:prstGeom>
          <a:solidFill>
            <a:schemeClr val="accent1">
              <a:lumMod val="50000"/>
            </a:schemeClr>
          </a:solidFill>
        </p:spPr>
        <p:txBody>
          <a:bodyPr wrap="square">
            <a:spAutoFit/>
          </a:bodyPr>
          <a:lstStyle/>
          <a:p>
            <a:pPr lvl="0" defTabSz="711200">
              <a:lnSpc>
                <a:spcPct val="90000"/>
              </a:lnSpc>
              <a:spcBef>
                <a:spcPct val="0"/>
              </a:spcBef>
              <a:spcAft>
                <a:spcPct val="35000"/>
              </a:spcAft>
            </a:pPr>
            <a:r>
              <a:rPr lang="ru-RU" sz="1200" b="1" dirty="0" smtClean="0">
                <a:solidFill>
                  <a:schemeClr val="lt1"/>
                </a:solidFill>
                <a:latin typeface="Arial Narrow" panose="020B0606020202030204" pitchFamily="34" charset="0"/>
                <a:cs typeface="Times New Roman" panose="02020603050405020304" pitchFamily="18" charset="0"/>
              </a:rPr>
              <a:t>Назначение:</a:t>
            </a:r>
            <a:endParaRPr lang="ru-RU" sz="1200" dirty="0">
              <a:latin typeface="Arial Narrow" panose="020B0606020202030204" pitchFamily="34" charset="0"/>
            </a:endParaRPr>
          </a:p>
        </p:txBody>
      </p:sp>
      <p:sp>
        <p:nvSpPr>
          <p:cNvPr id="41" name="Прямоугольник 40"/>
          <p:cNvSpPr/>
          <p:nvPr/>
        </p:nvSpPr>
        <p:spPr>
          <a:xfrm>
            <a:off x="358352" y="4381451"/>
            <a:ext cx="3370239" cy="258532"/>
          </a:xfrm>
          <a:prstGeom prst="rect">
            <a:avLst/>
          </a:prstGeom>
          <a:solidFill>
            <a:schemeClr val="accent1">
              <a:lumMod val="50000"/>
            </a:schemeClr>
          </a:solidFill>
        </p:spPr>
        <p:txBody>
          <a:bodyPr wrap="square">
            <a:spAutoFit/>
          </a:bodyPr>
          <a:lstStyle/>
          <a:p>
            <a:pPr lvl="0" indent="-36000" defTabSz="711200">
              <a:lnSpc>
                <a:spcPct val="90000"/>
              </a:lnSpc>
              <a:spcBef>
                <a:spcPct val="0"/>
              </a:spcBef>
            </a:pPr>
            <a:r>
              <a:rPr lang="ru-RU" sz="1200" b="1" dirty="0" smtClean="0">
                <a:solidFill>
                  <a:schemeClr val="bg1"/>
                </a:solidFill>
                <a:latin typeface="Arial Narrow" panose="020B0606020202030204" pitchFamily="34" charset="0"/>
              </a:rPr>
              <a:t>Порядок размещения:</a:t>
            </a:r>
            <a:endParaRPr lang="ru-RU" sz="1200" b="1" dirty="0">
              <a:solidFill>
                <a:schemeClr val="bg1"/>
              </a:solidFill>
              <a:latin typeface="Arial Narrow" panose="020B0606020202030204" pitchFamily="34" charset="0"/>
            </a:endParaRPr>
          </a:p>
        </p:txBody>
      </p:sp>
      <p:sp>
        <p:nvSpPr>
          <p:cNvPr id="42" name="Полилиния 41"/>
          <p:cNvSpPr/>
          <p:nvPr/>
        </p:nvSpPr>
        <p:spPr>
          <a:xfrm>
            <a:off x="4135812" y="5406176"/>
            <a:ext cx="2201488" cy="2407607"/>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chemeClr val="accent3">
              <a:lumMod val="20000"/>
              <a:lumOff val="80000"/>
              <a:alpha val="90000"/>
            </a:scheme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marL="171450" indent="-171450" algn="just">
              <a:spcBef>
                <a:spcPts val="200"/>
              </a:spcBef>
              <a:buFont typeface="Wingdings" panose="05000000000000000000" pitchFamily="2" charset="2"/>
              <a:buChar char="§"/>
            </a:pPr>
            <a:r>
              <a:rPr lang="ru-RU" sz="1100" dirty="0" smtClean="0">
                <a:latin typeface="Arial Narrow" panose="020B0606020202030204" pitchFamily="34" charset="0"/>
              </a:rPr>
              <a:t>ЕПГУ </a:t>
            </a:r>
            <a:r>
              <a:rPr lang="ru-RU" sz="1100" dirty="0">
                <a:latin typeface="Arial Narrow" panose="020B0606020202030204" pitchFamily="34" charset="0"/>
              </a:rPr>
              <a:t>(Единый портал государственных и муниципальных услуг) – федеральная государственная информационная система. </a:t>
            </a:r>
            <a:endParaRPr lang="ru-RU" sz="1100" dirty="0" smtClean="0">
              <a:latin typeface="Arial Narrow" panose="020B0606020202030204" pitchFamily="34" charset="0"/>
            </a:endParaRPr>
          </a:p>
          <a:p>
            <a:pPr marL="171450" indent="-171450" algn="just">
              <a:spcBef>
                <a:spcPts val="200"/>
              </a:spcBef>
              <a:buFont typeface="Wingdings" panose="05000000000000000000" pitchFamily="2" charset="2"/>
              <a:buChar char="§"/>
            </a:pPr>
            <a:r>
              <a:rPr lang="ru-RU" sz="1100" b="1" dirty="0" smtClean="0">
                <a:latin typeface="Arial Narrow" panose="020B0606020202030204" pitchFamily="34" charset="0"/>
              </a:rPr>
              <a:t>Обеспечивает </a:t>
            </a:r>
            <a:r>
              <a:rPr lang="ru-RU" sz="1100" b="1" dirty="0">
                <a:latin typeface="Arial Narrow" panose="020B0606020202030204" pitchFamily="34" charset="0"/>
              </a:rPr>
              <a:t>доступ физических и юридических лиц к сведениям о государственных и муниципальных учреждениях и организациях </a:t>
            </a:r>
            <a:r>
              <a:rPr lang="ru-RU" sz="1100" dirty="0">
                <a:latin typeface="Arial Narrow" panose="020B0606020202030204" pitchFamily="34" charset="0"/>
              </a:rPr>
              <a:t>и оказываемых ими услугах в электронном виде. </a:t>
            </a:r>
          </a:p>
        </p:txBody>
      </p:sp>
      <p:sp>
        <p:nvSpPr>
          <p:cNvPr id="43" name="Полилиния 42"/>
          <p:cNvSpPr/>
          <p:nvPr/>
        </p:nvSpPr>
        <p:spPr>
          <a:xfrm>
            <a:off x="6390527" y="5343383"/>
            <a:ext cx="2311684" cy="2453090"/>
          </a:xfrm>
          <a:custGeom>
            <a:avLst/>
            <a:gdLst>
              <a:gd name="connsiteX0" fmla="*/ 0 w 7800975"/>
              <a:gd name="connsiteY0" fmla="*/ 0 h 1981350"/>
              <a:gd name="connsiteX1" fmla="*/ 7800975 w 7800975"/>
              <a:gd name="connsiteY1" fmla="*/ 0 h 1981350"/>
              <a:gd name="connsiteX2" fmla="*/ 7800975 w 7800975"/>
              <a:gd name="connsiteY2" fmla="*/ 1981350 h 1981350"/>
              <a:gd name="connsiteX3" fmla="*/ 0 w 7800975"/>
              <a:gd name="connsiteY3" fmla="*/ 1981350 h 1981350"/>
              <a:gd name="connsiteX4" fmla="*/ 0 w 7800975"/>
              <a:gd name="connsiteY4" fmla="*/ 0 h 19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981350">
                <a:moveTo>
                  <a:pt x="0" y="0"/>
                </a:moveTo>
                <a:lnTo>
                  <a:pt x="7800975" y="0"/>
                </a:lnTo>
                <a:lnTo>
                  <a:pt x="7800975" y="1981350"/>
                </a:lnTo>
                <a:lnTo>
                  <a:pt x="0" y="1981350"/>
                </a:lnTo>
                <a:lnTo>
                  <a:pt x="0" y="0"/>
                </a:lnTo>
                <a:close/>
              </a:path>
            </a:pathLst>
          </a:custGeom>
          <a:solidFill>
            <a:schemeClr val="accent3">
              <a:lumMod val="20000"/>
              <a:lumOff val="80000"/>
              <a:alpha val="90000"/>
            </a:schemeClr>
          </a:solidFill>
          <a:ln w="3175">
            <a:noFill/>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marL="171450" indent="-171450" algn="just">
              <a:spcBef>
                <a:spcPts val="200"/>
              </a:spcBef>
              <a:buFont typeface="Wingdings" panose="05000000000000000000" pitchFamily="2" charset="2"/>
              <a:buChar char="§"/>
            </a:pPr>
            <a:r>
              <a:rPr lang="ru-RU" sz="1100" dirty="0">
                <a:latin typeface="Arial Narrow" panose="020B0606020202030204" pitchFamily="34" charset="0"/>
              </a:rPr>
              <a:t>На портале «</a:t>
            </a:r>
            <a:r>
              <a:rPr lang="ru-RU" sz="1100" dirty="0" err="1">
                <a:latin typeface="Arial Narrow" panose="020B0606020202030204" pitchFamily="34" charset="0"/>
              </a:rPr>
              <a:t>Госуслуги</a:t>
            </a:r>
            <a:r>
              <a:rPr lang="ru-RU" sz="1100" dirty="0">
                <a:latin typeface="Arial Narrow" panose="020B0606020202030204" pitchFamily="34" charset="0"/>
              </a:rPr>
              <a:t>»  размещена </a:t>
            </a:r>
            <a:r>
              <a:rPr lang="ru-RU" sz="1100" b="1" dirty="0">
                <a:latin typeface="Arial Narrow" panose="020B0606020202030204" pitchFamily="34" charset="0"/>
              </a:rPr>
              <a:t>справочная информация</a:t>
            </a:r>
            <a:r>
              <a:rPr lang="ru-RU" sz="1100" dirty="0">
                <a:latin typeface="Arial Narrow" panose="020B0606020202030204" pitchFamily="34" charset="0"/>
              </a:rPr>
              <a:t> для физических и юридических лиц о </a:t>
            </a:r>
            <a:r>
              <a:rPr lang="ru-RU" sz="1100" b="1" dirty="0">
                <a:latin typeface="Arial Narrow" panose="020B0606020202030204" pitchFamily="34" charset="0"/>
              </a:rPr>
              <a:t>порядке оказания </a:t>
            </a:r>
            <a:r>
              <a:rPr lang="ru-RU" sz="1100" b="1" dirty="0" err="1">
                <a:latin typeface="Arial Narrow" panose="020B0606020202030204" pitchFamily="34" charset="0"/>
              </a:rPr>
              <a:t>госуслуг</a:t>
            </a:r>
            <a:r>
              <a:rPr lang="ru-RU" sz="1100" dirty="0">
                <a:latin typeface="Arial Narrow" panose="020B0606020202030204" pitchFamily="34" charset="0"/>
              </a:rPr>
              <a:t>, в том числе — в электронном </a:t>
            </a:r>
            <a:r>
              <a:rPr lang="ru-RU" sz="1100" dirty="0" smtClean="0">
                <a:latin typeface="Arial Narrow" panose="020B0606020202030204" pitchFamily="34" charset="0"/>
              </a:rPr>
              <a:t>виде,</a:t>
            </a:r>
          </a:p>
          <a:p>
            <a:pPr marL="171450" indent="-171450" algn="just">
              <a:spcBef>
                <a:spcPts val="200"/>
              </a:spcBef>
              <a:buFont typeface="Wingdings" panose="05000000000000000000" pitchFamily="2" charset="2"/>
              <a:buChar char="§"/>
            </a:pPr>
            <a:r>
              <a:rPr lang="ru-RU" sz="1100" b="1" dirty="0" smtClean="0">
                <a:latin typeface="Arial Narrow" panose="020B0606020202030204" pitchFamily="34" charset="0"/>
              </a:rPr>
              <a:t>организован </a:t>
            </a:r>
            <a:r>
              <a:rPr lang="ru-RU" sz="1100" b="1" dirty="0">
                <a:latin typeface="Arial Narrow" panose="020B0606020202030204" pitchFamily="34" charset="0"/>
              </a:rPr>
              <a:t>поиск </a:t>
            </a:r>
            <a:r>
              <a:rPr lang="ru-RU" sz="1100" dirty="0">
                <a:latin typeface="Arial Narrow" panose="020B0606020202030204" pitchFamily="34" charset="0"/>
              </a:rPr>
              <a:t>по тематике, ведомству, жизненной ситуации, </a:t>
            </a:r>
            <a:endParaRPr lang="ru-RU" sz="1100" dirty="0" smtClean="0">
              <a:latin typeface="Arial Narrow" panose="020B0606020202030204" pitchFamily="34" charset="0"/>
            </a:endParaRPr>
          </a:p>
          <a:p>
            <a:pPr marL="171450" indent="-171450" algn="just">
              <a:spcBef>
                <a:spcPts val="200"/>
              </a:spcBef>
              <a:buFont typeface="Wingdings" panose="05000000000000000000" pitchFamily="2" charset="2"/>
              <a:buChar char="§"/>
            </a:pPr>
            <a:r>
              <a:rPr lang="ru-RU" sz="1100" b="1" dirty="0" smtClean="0">
                <a:latin typeface="Arial Narrow" panose="020B0606020202030204" pitchFamily="34" charset="0"/>
              </a:rPr>
              <a:t>представлены </a:t>
            </a:r>
            <a:r>
              <a:rPr lang="ru-RU" sz="1100" b="1" dirty="0">
                <a:latin typeface="Arial Narrow" panose="020B0606020202030204" pitchFamily="34" charset="0"/>
              </a:rPr>
              <a:t>образцы документов</a:t>
            </a:r>
            <a:r>
              <a:rPr lang="ru-RU" sz="1100" dirty="0">
                <a:latin typeface="Arial Narrow" panose="020B0606020202030204" pitchFamily="34" charset="0"/>
              </a:rPr>
              <a:t>, </a:t>
            </a:r>
            <a:endParaRPr lang="ru-RU" sz="1100" dirty="0" smtClean="0">
              <a:latin typeface="Arial Narrow" panose="020B0606020202030204" pitchFamily="34" charset="0"/>
            </a:endParaRPr>
          </a:p>
          <a:p>
            <a:pPr marL="171450" indent="-171450" algn="just">
              <a:spcBef>
                <a:spcPts val="200"/>
              </a:spcBef>
              <a:buFont typeface="Wingdings" panose="05000000000000000000" pitchFamily="2" charset="2"/>
              <a:buChar char="§"/>
            </a:pPr>
            <a:r>
              <a:rPr lang="ru-RU" sz="1100" b="1" dirty="0">
                <a:latin typeface="Arial Narrow" panose="020B0606020202030204" pitchFamily="34" charset="0"/>
              </a:rPr>
              <a:t>п</a:t>
            </a:r>
            <a:r>
              <a:rPr lang="ru-RU" sz="1100" b="1" dirty="0" smtClean="0">
                <a:latin typeface="Arial Narrow" panose="020B0606020202030204" pitchFamily="34" charset="0"/>
              </a:rPr>
              <a:t>редставлены ссылки </a:t>
            </a:r>
            <a:r>
              <a:rPr lang="ru-RU" sz="1100" b="1" dirty="0">
                <a:latin typeface="Arial Narrow" panose="020B0606020202030204" pitchFamily="34" charset="0"/>
              </a:rPr>
              <a:t>на сервисы </a:t>
            </a:r>
            <a:r>
              <a:rPr lang="ru-RU" sz="1100" dirty="0">
                <a:latin typeface="Arial Narrow" panose="020B0606020202030204" pitchFamily="34" charset="0"/>
              </a:rPr>
              <a:t>госучреждений и ведомств.</a:t>
            </a:r>
          </a:p>
        </p:txBody>
      </p:sp>
      <p:pic>
        <p:nvPicPr>
          <p:cNvPr id="6" name="Рисунок 5"/>
          <p:cNvPicPr>
            <a:picLocks noChangeAspect="1"/>
          </p:cNvPicPr>
          <p:nvPr/>
        </p:nvPicPr>
        <p:blipFill>
          <a:blip r:embed="rId7"/>
          <a:stretch>
            <a:fillRect/>
          </a:stretch>
        </p:blipFill>
        <p:spPr>
          <a:xfrm>
            <a:off x="4720134" y="4030674"/>
            <a:ext cx="3375408" cy="1351756"/>
          </a:xfrm>
          <a:prstGeom prst="rect">
            <a:avLst/>
          </a:prstGeom>
          <a:effectLst/>
        </p:spPr>
      </p:pic>
      <p:sp>
        <p:nvSpPr>
          <p:cNvPr id="46" name="Прямоугольник 45"/>
          <p:cNvSpPr/>
          <p:nvPr/>
        </p:nvSpPr>
        <p:spPr>
          <a:xfrm>
            <a:off x="4135811" y="7729343"/>
            <a:ext cx="4566400" cy="511836"/>
          </a:xfrm>
          <a:prstGeom prst="rect">
            <a:avLst/>
          </a:prstGeom>
          <a:solidFill>
            <a:schemeClr val="accent1">
              <a:lumMod val="50000"/>
            </a:schemeClr>
          </a:solidFill>
          <a:ln w="25400">
            <a:noFill/>
          </a:ln>
        </p:spPr>
        <p:txBody>
          <a:bodyPr wrap="square" lIns="36000" tIns="36000" rIns="36000" bIns="36000">
            <a:noAutofit/>
          </a:bodyPr>
          <a:lstStyle/>
          <a:p>
            <a:pPr algn="ctr"/>
            <a:r>
              <a:rPr lang="ru-RU" sz="1300" b="1" dirty="0" smtClean="0">
                <a:solidFill>
                  <a:schemeClr val="accent2"/>
                </a:solidFill>
                <a:latin typeface="Arial Narrow" panose="020B0606020202030204" pitchFamily="34" charset="0"/>
              </a:rPr>
              <a:t>В 2017 году на Портале будут доступны услуги Корпорации МСП, включая доступ к сервисам Портала Бизнес-навигатора МСП</a:t>
            </a:r>
            <a:endParaRPr lang="ru-RU" sz="1300" dirty="0">
              <a:solidFill>
                <a:schemeClr val="accent2"/>
              </a:solidFill>
              <a:latin typeface="Arial Narrow" panose="020B0606020202030204" pitchFamily="34" charset="0"/>
            </a:endParaRPr>
          </a:p>
        </p:txBody>
      </p:sp>
      <p:sp>
        <p:nvSpPr>
          <p:cNvPr id="47" name="Прямоугольник 46"/>
          <p:cNvSpPr/>
          <p:nvPr/>
        </p:nvSpPr>
        <p:spPr>
          <a:xfrm>
            <a:off x="356931" y="6112132"/>
            <a:ext cx="3371659" cy="960997"/>
          </a:xfrm>
          <a:prstGeom prst="rect">
            <a:avLst/>
          </a:prstGeom>
          <a:solidFill>
            <a:schemeClr val="accent1">
              <a:lumMod val="50000"/>
            </a:schemeClr>
          </a:solidFill>
          <a:ln w="25400">
            <a:noFill/>
          </a:ln>
        </p:spPr>
        <p:txBody>
          <a:bodyPr wrap="square" tIns="36000" bIns="36000">
            <a:noAutofit/>
          </a:bodyPr>
          <a:lstStyle/>
          <a:p>
            <a:pPr algn="ctr"/>
            <a:r>
              <a:rPr lang="ru-RU" sz="1300" b="1" dirty="0">
                <a:solidFill>
                  <a:schemeClr val="accent2"/>
                </a:solidFill>
                <a:latin typeface="Arial Narrow" panose="020B0606020202030204" pitchFamily="34" charset="0"/>
              </a:rPr>
              <a:t>Данные о планах закупок </a:t>
            </a:r>
            <a:endParaRPr lang="ru-RU" sz="1300" b="1" dirty="0" smtClean="0">
              <a:solidFill>
                <a:schemeClr val="accent2"/>
              </a:solidFill>
              <a:latin typeface="Arial Narrow" panose="020B0606020202030204" pitchFamily="34" charset="0"/>
            </a:endParaRPr>
          </a:p>
          <a:p>
            <a:pPr algn="ctr"/>
            <a:r>
              <a:rPr lang="ru-RU" sz="1300" b="1" dirty="0" smtClean="0">
                <a:solidFill>
                  <a:schemeClr val="accent2"/>
                </a:solidFill>
                <a:latin typeface="Arial Narrow" panose="020B0606020202030204" pitchFamily="34" charset="0"/>
              </a:rPr>
              <a:t>крупнейших </a:t>
            </a:r>
            <a:r>
              <a:rPr lang="ru-RU" sz="1300" b="1" dirty="0">
                <a:solidFill>
                  <a:schemeClr val="accent2"/>
                </a:solidFill>
                <a:latin typeface="Arial Narrow" panose="020B0606020202030204" pitchFamily="34" charset="0"/>
              </a:rPr>
              <a:t>заказчиков </a:t>
            </a:r>
            <a:endParaRPr lang="ru-RU" sz="1300" b="1" dirty="0" smtClean="0">
              <a:solidFill>
                <a:schemeClr val="accent2"/>
              </a:solidFill>
              <a:latin typeface="Arial Narrow" panose="020B0606020202030204" pitchFamily="34" charset="0"/>
            </a:endParaRPr>
          </a:p>
          <a:p>
            <a:pPr algn="ctr"/>
            <a:r>
              <a:rPr lang="ru-RU" sz="1300" b="1" dirty="0" smtClean="0">
                <a:solidFill>
                  <a:schemeClr val="accent2"/>
                </a:solidFill>
                <a:latin typeface="Arial Narrow" panose="020B0606020202030204" pitchFamily="34" charset="0"/>
              </a:rPr>
              <a:t>с </a:t>
            </a:r>
            <a:r>
              <a:rPr lang="ru-RU" sz="1300" b="1" dirty="0">
                <a:solidFill>
                  <a:schemeClr val="accent2"/>
                </a:solidFill>
                <a:latin typeface="Arial Narrow" panose="020B0606020202030204" pitchFamily="34" charset="0"/>
              </a:rPr>
              <a:t>государственным участием доступны </a:t>
            </a:r>
            <a:endParaRPr lang="ru-RU" sz="1300" b="1" dirty="0" smtClean="0">
              <a:solidFill>
                <a:schemeClr val="accent2"/>
              </a:solidFill>
              <a:latin typeface="Arial Narrow" panose="020B0606020202030204" pitchFamily="34" charset="0"/>
            </a:endParaRPr>
          </a:p>
          <a:p>
            <a:pPr algn="ctr"/>
            <a:r>
              <a:rPr lang="ru-RU" sz="1300" b="1" dirty="0" smtClean="0">
                <a:solidFill>
                  <a:schemeClr val="accent2"/>
                </a:solidFill>
                <a:latin typeface="Arial Narrow" panose="020B0606020202030204" pitchFamily="34" charset="0"/>
              </a:rPr>
              <a:t>на </a:t>
            </a:r>
            <a:r>
              <a:rPr lang="ru-RU" sz="1300" b="1" dirty="0">
                <a:solidFill>
                  <a:schemeClr val="accent2"/>
                </a:solidFill>
                <a:latin typeface="Arial Narrow" panose="020B0606020202030204" pitchFamily="34" charset="0"/>
              </a:rPr>
              <a:t>Портале Бизнес-навигатора МСП</a:t>
            </a:r>
            <a:endParaRPr lang="ru-RU" sz="1300" dirty="0">
              <a:solidFill>
                <a:schemeClr val="accent2"/>
              </a:solidFill>
              <a:latin typeface="Arial Narrow" panose="020B0606020202030204" pitchFamily="34" charset="0"/>
            </a:endParaRPr>
          </a:p>
        </p:txBody>
      </p:sp>
      <p:sp>
        <p:nvSpPr>
          <p:cNvPr id="48" name="Прямоугольник 47"/>
          <p:cNvSpPr/>
          <p:nvPr/>
        </p:nvSpPr>
        <p:spPr>
          <a:xfrm>
            <a:off x="9119706" y="6075548"/>
            <a:ext cx="3133535" cy="1007855"/>
          </a:xfrm>
          <a:prstGeom prst="rect">
            <a:avLst/>
          </a:prstGeom>
          <a:solidFill>
            <a:schemeClr val="accent1">
              <a:lumMod val="50000"/>
            </a:schemeClr>
          </a:solidFill>
          <a:ln w="25400">
            <a:noFill/>
          </a:ln>
        </p:spPr>
        <p:txBody>
          <a:bodyPr wrap="square" tIns="36000" bIns="36000" anchor="ctr" anchorCtr="0">
            <a:noAutofit/>
          </a:bodyPr>
          <a:lstStyle/>
          <a:p>
            <a:pPr lvl="0" indent="-36000" algn="ctr" defTabSz="711200">
              <a:lnSpc>
                <a:spcPct val="90000"/>
              </a:lnSpc>
              <a:spcBef>
                <a:spcPct val="0"/>
              </a:spcBef>
            </a:pPr>
            <a:r>
              <a:rPr lang="ru-RU" sz="1300" b="1" dirty="0">
                <a:solidFill>
                  <a:schemeClr val="accent2"/>
                </a:solidFill>
                <a:latin typeface="Arial Narrow" panose="020B0606020202030204" pitchFamily="34" charset="0"/>
              </a:rPr>
              <a:t>В дальнейшем планируется </a:t>
            </a:r>
            <a:endParaRPr lang="ru-RU" sz="1300" b="1" dirty="0" smtClean="0">
              <a:solidFill>
                <a:schemeClr val="accent2"/>
              </a:solidFill>
              <a:latin typeface="Arial Narrow" panose="020B0606020202030204" pitchFamily="34" charset="0"/>
            </a:endParaRPr>
          </a:p>
          <a:p>
            <a:pPr lvl="0" indent="-36000" algn="ctr" defTabSz="711200">
              <a:lnSpc>
                <a:spcPct val="90000"/>
              </a:lnSpc>
              <a:spcBef>
                <a:spcPct val="0"/>
              </a:spcBef>
            </a:pPr>
            <a:r>
              <a:rPr lang="ru-RU" sz="1300" b="1" dirty="0" smtClean="0">
                <a:solidFill>
                  <a:schemeClr val="accent2"/>
                </a:solidFill>
                <a:latin typeface="Arial Narrow" panose="020B0606020202030204" pitchFamily="34" charset="0"/>
              </a:rPr>
              <a:t>ПОЭТАПНОЕ </a:t>
            </a:r>
            <a:r>
              <a:rPr lang="ru-RU" sz="1300" b="1" dirty="0">
                <a:solidFill>
                  <a:schemeClr val="accent2"/>
                </a:solidFill>
                <a:latin typeface="Arial Narrow" panose="020B0606020202030204" pitchFamily="34" charset="0"/>
              </a:rPr>
              <a:t>РАСШИРЕНИЕ </a:t>
            </a:r>
            <a:endParaRPr lang="ru-RU" sz="1300" b="1" dirty="0" smtClean="0">
              <a:solidFill>
                <a:schemeClr val="accent2"/>
              </a:solidFill>
              <a:latin typeface="Arial Narrow" panose="020B0606020202030204" pitchFamily="34" charset="0"/>
            </a:endParaRPr>
          </a:p>
          <a:p>
            <a:pPr lvl="0" indent="-36000" algn="ctr" defTabSz="711200">
              <a:lnSpc>
                <a:spcPct val="90000"/>
              </a:lnSpc>
              <a:spcBef>
                <a:spcPct val="0"/>
              </a:spcBef>
            </a:pPr>
            <a:r>
              <a:rPr lang="ru-RU" sz="1300" b="1" dirty="0" smtClean="0">
                <a:solidFill>
                  <a:schemeClr val="accent2"/>
                </a:solidFill>
                <a:latin typeface="Arial Narrow" panose="020B0606020202030204" pitchFamily="34" charset="0"/>
              </a:rPr>
              <a:t>состава </a:t>
            </a:r>
            <a:r>
              <a:rPr lang="ru-RU" sz="1300" b="1" dirty="0">
                <a:solidFill>
                  <a:schemeClr val="accent2"/>
                </a:solidFill>
                <a:latin typeface="Arial Narrow" panose="020B0606020202030204" pitchFamily="34" charset="0"/>
              </a:rPr>
              <a:t>сведений Единого реестра субъектов МСП</a:t>
            </a:r>
          </a:p>
        </p:txBody>
      </p:sp>
      <p:pic>
        <p:nvPicPr>
          <p:cNvPr id="7" name="Рисунок 6"/>
          <p:cNvPicPr>
            <a:picLocks noChangeAspect="1"/>
          </p:cNvPicPr>
          <p:nvPr/>
        </p:nvPicPr>
        <p:blipFill>
          <a:blip r:embed="rId8"/>
          <a:stretch>
            <a:fillRect/>
          </a:stretch>
        </p:blipFill>
        <p:spPr>
          <a:xfrm>
            <a:off x="11560835" y="26986"/>
            <a:ext cx="819150" cy="866775"/>
          </a:xfrm>
          <a:prstGeom prst="rect">
            <a:avLst/>
          </a:prstGeom>
        </p:spPr>
      </p:pic>
      <p:sp>
        <p:nvSpPr>
          <p:cNvPr id="8" name="Овал 7"/>
          <p:cNvSpPr/>
          <p:nvPr/>
        </p:nvSpPr>
        <p:spPr>
          <a:xfrm>
            <a:off x="4803352" y="1041623"/>
            <a:ext cx="3482726" cy="1724730"/>
          </a:xfrm>
          <a:prstGeom prst="ellipse">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Прямоугольник 49"/>
          <p:cNvSpPr/>
          <p:nvPr/>
        </p:nvSpPr>
        <p:spPr>
          <a:xfrm>
            <a:off x="365165" y="2019300"/>
            <a:ext cx="3379078" cy="408536"/>
          </a:xfrm>
          <a:prstGeom prst="rect">
            <a:avLst/>
          </a:prstGeom>
          <a:solidFill>
            <a:schemeClr val="accent2"/>
          </a:solidFill>
        </p:spPr>
        <p:txBody>
          <a:bodyPr wrap="square" anchor="ctr" anchorCtr="0">
            <a:noAutofit/>
          </a:bodyPr>
          <a:lstStyle/>
          <a:p>
            <a:pPr lvl="0" algn="ctr" defTabSz="711200">
              <a:lnSpc>
                <a:spcPct val="90000"/>
              </a:lnSpc>
              <a:spcBef>
                <a:spcPct val="0"/>
              </a:spcBef>
              <a:spcAft>
                <a:spcPct val="35000"/>
              </a:spcAft>
            </a:pPr>
            <a:r>
              <a:rPr lang="ru-RU" b="1" dirty="0" smtClean="0">
                <a:solidFill>
                  <a:schemeClr val="lt1"/>
                </a:solidFill>
                <a:latin typeface="Arial Narrow" panose="020B0606020202030204" pitchFamily="34" charset="0"/>
                <a:cs typeface="Times New Roman" panose="02020603050405020304" pitchFamily="18" charset="0"/>
              </a:rPr>
              <a:t>ЕИС в сфере закупок</a:t>
            </a:r>
            <a:endParaRPr lang="ru-RU" dirty="0">
              <a:latin typeface="Arial Narrow" panose="020B0606020202030204" pitchFamily="34" charset="0"/>
            </a:endParaRPr>
          </a:p>
        </p:txBody>
      </p:sp>
      <p:sp>
        <p:nvSpPr>
          <p:cNvPr id="51" name="Прямоугольник 50"/>
          <p:cNvSpPr/>
          <p:nvPr/>
        </p:nvSpPr>
        <p:spPr>
          <a:xfrm>
            <a:off x="9119706" y="2019300"/>
            <a:ext cx="3124940" cy="408536"/>
          </a:xfrm>
          <a:prstGeom prst="rect">
            <a:avLst/>
          </a:prstGeom>
          <a:solidFill>
            <a:schemeClr val="accent2"/>
          </a:solidFill>
        </p:spPr>
        <p:txBody>
          <a:bodyPr wrap="square" lIns="36000" rIns="36000" anchor="ctr" anchorCtr="0">
            <a:noAutofit/>
          </a:bodyPr>
          <a:lstStyle/>
          <a:p>
            <a:pPr lvl="0" algn="ctr" defTabSz="711200">
              <a:lnSpc>
                <a:spcPct val="90000"/>
              </a:lnSpc>
              <a:spcBef>
                <a:spcPct val="0"/>
              </a:spcBef>
              <a:spcAft>
                <a:spcPct val="35000"/>
              </a:spcAft>
            </a:pPr>
            <a:r>
              <a:rPr lang="ru-RU" b="1" dirty="0" smtClean="0">
                <a:solidFill>
                  <a:schemeClr val="lt1"/>
                </a:solidFill>
                <a:latin typeface="Arial Narrow" panose="020B0606020202030204" pitchFamily="34" charset="0"/>
                <a:cs typeface="Times New Roman" panose="02020603050405020304" pitchFamily="18" charset="0"/>
              </a:rPr>
              <a:t>Единый реестр субъектов МСП</a:t>
            </a:r>
            <a:endParaRPr lang="ru-RU" dirty="0">
              <a:latin typeface="Arial Narrow" panose="020B0606020202030204" pitchFamily="34" charset="0"/>
            </a:endParaRPr>
          </a:p>
        </p:txBody>
      </p:sp>
      <p:sp>
        <p:nvSpPr>
          <p:cNvPr id="52" name="Прямоугольник 51"/>
          <p:cNvSpPr/>
          <p:nvPr/>
        </p:nvSpPr>
        <p:spPr>
          <a:xfrm>
            <a:off x="4058292" y="3416429"/>
            <a:ext cx="4705564" cy="599916"/>
          </a:xfrm>
          <a:prstGeom prst="rect">
            <a:avLst/>
          </a:prstGeom>
          <a:solidFill>
            <a:schemeClr val="accent2"/>
          </a:solidFill>
        </p:spPr>
        <p:txBody>
          <a:bodyPr wrap="square" lIns="36000" rIns="36000" anchor="ctr" anchorCtr="0">
            <a:noAutofit/>
          </a:bodyPr>
          <a:lstStyle/>
          <a:p>
            <a:pPr lvl="0" algn="ctr" defTabSz="711200">
              <a:lnSpc>
                <a:spcPct val="90000"/>
              </a:lnSpc>
              <a:spcBef>
                <a:spcPct val="0"/>
              </a:spcBef>
              <a:spcAft>
                <a:spcPct val="35000"/>
              </a:spcAft>
            </a:pPr>
            <a:r>
              <a:rPr lang="ru-RU" b="1" dirty="0" smtClean="0">
                <a:solidFill>
                  <a:schemeClr val="lt1"/>
                </a:solidFill>
                <a:latin typeface="Arial Narrow" panose="020B0606020202030204" pitchFamily="34" charset="0"/>
                <a:cs typeface="Times New Roman" panose="02020603050405020304" pitchFamily="18" charset="0"/>
              </a:rPr>
              <a:t>Единый портал государственных </a:t>
            </a:r>
          </a:p>
          <a:p>
            <a:pPr lvl="0" algn="ctr" defTabSz="711200">
              <a:lnSpc>
                <a:spcPct val="90000"/>
              </a:lnSpc>
              <a:spcBef>
                <a:spcPct val="0"/>
              </a:spcBef>
              <a:spcAft>
                <a:spcPct val="35000"/>
              </a:spcAft>
            </a:pPr>
            <a:r>
              <a:rPr lang="ru-RU" b="1" dirty="0" smtClean="0">
                <a:solidFill>
                  <a:schemeClr val="lt1"/>
                </a:solidFill>
                <a:latin typeface="Arial Narrow" panose="020B0606020202030204" pitchFamily="34" charset="0"/>
                <a:cs typeface="Times New Roman" panose="02020603050405020304" pitchFamily="18" charset="0"/>
              </a:rPr>
              <a:t>и муниципальных услуг</a:t>
            </a:r>
            <a:endParaRPr lang="ru-RU" dirty="0">
              <a:latin typeface="Arial Narrow" panose="020B0606020202030204" pitchFamily="34" charset="0"/>
            </a:endParaRPr>
          </a:p>
        </p:txBody>
      </p:sp>
      <p:sp>
        <p:nvSpPr>
          <p:cNvPr id="44" name="Прямоугольник 43"/>
          <p:cNvSpPr/>
          <p:nvPr/>
        </p:nvSpPr>
        <p:spPr>
          <a:xfrm>
            <a:off x="4135813" y="5150757"/>
            <a:ext cx="2210038" cy="258532"/>
          </a:xfrm>
          <a:prstGeom prst="rect">
            <a:avLst/>
          </a:prstGeom>
          <a:solidFill>
            <a:schemeClr val="accent1">
              <a:lumMod val="50000"/>
            </a:schemeClr>
          </a:solidFill>
        </p:spPr>
        <p:txBody>
          <a:bodyPr wrap="square">
            <a:spAutoFit/>
          </a:bodyPr>
          <a:lstStyle/>
          <a:p>
            <a:pPr lvl="0" defTabSz="711200">
              <a:lnSpc>
                <a:spcPct val="90000"/>
              </a:lnSpc>
              <a:spcBef>
                <a:spcPct val="0"/>
              </a:spcBef>
              <a:spcAft>
                <a:spcPct val="35000"/>
              </a:spcAft>
            </a:pPr>
            <a:r>
              <a:rPr lang="ru-RU" sz="1200" b="1" dirty="0" smtClean="0">
                <a:solidFill>
                  <a:schemeClr val="lt1"/>
                </a:solidFill>
                <a:latin typeface="Arial Narrow" panose="020B0606020202030204" pitchFamily="34" charset="0"/>
                <a:cs typeface="Times New Roman" panose="02020603050405020304" pitchFamily="18" charset="0"/>
              </a:rPr>
              <a:t>Назначение:</a:t>
            </a:r>
            <a:endParaRPr lang="ru-RU" sz="1200" dirty="0">
              <a:latin typeface="Arial Narrow" panose="020B0606020202030204" pitchFamily="34" charset="0"/>
            </a:endParaRPr>
          </a:p>
        </p:txBody>
      </p:sp>
      <p:sp>
        <p:nvSpPr>
          <p:cNvPr id="45" name="Прямоугольник 44"/>
          <p:cNvSpPr/>
          <p:nvPr/>
        </p:nvSpPr>
        <p:spPr>
          <a:xfrm>
            <a:off x="6400800" y="5148589"/>
            <a:ext cx="2311883" cy="258532"/>
          </a:xfrm>
          <a:prstGeom prst="rect">
            <a:avLst/>
          </a:prstGeom>
          <a:solidFill>
            <a:schemeClr val="accent1">
              <a:lumMod val="50000"/>
            </a:schemeClr>
          </a:solidFill>
        </p:spPr>
        <p:txBody>
          <a:bodyPr wrap="square">
            <a:spAutoFit/>
          </a:bodyPr>
          <a:lstStyle/>
          <a:p>
            <a:pPr lvl="0" indent="-36000" defTabSz="711200">
              <a:lnSpc>
                <a:spcPct val="90000"/>
              </a:lnSpc>
              <a:spcBef>
                <a:spcPct val="0"/>
              </a:spcBef>
            </a:pPr>
            <a:r>
              <a:rPr lang="ru-RU" sz="1200" b="1" dirty="0" smtClean="0">
                <a:solidFill>
                  <a:schemeClr val="bg1"/>
                </a:solidFill>
                <a:latin typeface="Arial Narrow" panose="020B0606020202030204" pitchFamily="34" charset="0"/>
              </a:rPr>
              <a:t>Функционал:</a:t>
            </a:r>
            <a:endParaRPr lang="ru-RU" sz="1200" b="1" dirty="0">
              <a:solidFill>
                <a:schemeClr val="bg1"/>
              </a:solidFill>
              <a:latin typeface="Arial Narrow" panose="020B0606020202030204" pitchFamily="34" charset="0"/>
            </a:endParaRPr>
          </a:p>
        </p:txBody>
      </p:sp>
      <p:cxnSp>
        <p:nvCxnSpPr>
          <p:cNvPr id="10" name="Прямая соединительная линия 9"/>
          <p:cNvCxnSpPr>
            <a:stCxn id="50" idx="3"/>
            <a:endCxn id="8" idx="2"/>
          </p:cNvCxnSpPr>
          <p:nvPr/>
        </p:nvCxnSpPr>
        <p:spPr>
          <a:xfrm flipV="1">
            <a:off x="3744243" y="1903988"/>
            <a:ext cx="1059109" cy="319580"/>
          </a:xfrm>
          <a:prstGeom prst="line">
            <a:avLst/>
          </a:prstGeom>
          <a:ln w="476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a:endCxn id="51" idx="1"/>
          </p:cNvCxnSpPr>
          <p:nvPr/>
        </p:nvCxnSpPr>
        <p:spPr>
          <a:xfrm>
            <a:off x="8262901" y="1947454"/>
            <a:ext cx="856805" cy="276114"/>
          </a:xfrm>
          <a:prstGeom prst="line">
            <a:avLst/>
          </a:prstGeom>
          <a:ln w="476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503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3320874" y="937009"/>
            <a:ext cx="5325306" cy="6133554"/>
          </a:xfrm>
          <a:prstGeom prst="rect">
            <a:avLst/>
          </a:prstGeom>
        </p:spPr>
      </p:pic>
      <p:sp>
        <p:nvSpPr>
          <p:cNvPr id="50" name="TextBox 49"/>
          <p:cNvSpPr txBox="1"/>
          <p:nvPr/>
        </p:nvSpPr>
        <p:spPr>
          <a:xfrm>
            <a:off x="3869669" y="61162"/>
            <a:ext cx="8891713" cy="699029"/>
          </a:xfrm>
          <a:prstGeom prst="rect">
            <a:avLst/>
          </a:prstGeom>
          <a:noFill/>
        </p:spPr>
        <p:txBody>
          <a:bodyPr wrap="square" lIns="72000" tIns="36000" rIns="0" bIns="36000" rtlCol="0" anchor="ctr">
            <a:noAutofit/>
          </a:bodyPr>
          <a:lstStyle/>
          <a:p>
            <a:r>
              <a:rPr lang="ru-RU" sz="2000" b="1" dirty="0" smtClean="0">
                <a:solidFill>
                  <a:schemeClr val="accent5">
                    <a:lumMod val="75000"/>
                  </a:schemeClr>
                </a:solidFill>
                <a:latin typeface="Arial Narrow" panose="020B0606020202030204" pitchFamily="34" charset="0"/>
              </a:rPr>
              <a:t>Бизнес навигация для МСП</a:t>
            </a:r>
          </a:p>
        </p:txBody>
      </p:sp>
      <p:sp>
        <p:nvSpPr>
          <p:cNvPr id="30" name="TextBox 5"/>
          <p:cNvSpPr txBox="1">
            <a:spLocks noChangeArrowheads="1"/>
          </p:cNvSpPr>
          <p:nvPr/>
        </p:nvSpPr>
        <p:spPr bwMode="auto">
          <a:xfrm>
            <a:off x="299280" y="7023488"/>
            <a:ext cx="12019720" cy="1260087"/>
          </a:xfrm>
          <a:prstGeom prst="rect">
            <a:avLst/>
          </a:prstGeom>
          <a:solidFill>
            <a:schemeClr val="bg2"/>
          </a:solidFill>
          <a:ln w="3175">
            <a:noFill/>
            <a:headEnd/>
            <a:tailEnd/>
          </a:ln>
        </p:spPr>
        <p:style>
          <a:lnRef idx="2">
            <a:schemeClr val="accent5"/>
          </a:lnRef>
          <a:fillRef idx="1">
            <a:schemeClr val="lt1"/>
          </a:fillRef>
          <a:effectRef idx="0">
            <a:schemeClr val="accent5"/>
          </a:effectRef>
          <a:fontRef idx="minor">
            <a:schemeClr val="dk1"/>
          </a:fontRef>
        </p:style>
        <p:txBody>
          <a:bodyPr wrap="square" lIns="144000" tIns="72000" rIns="144000" bIns="72000" anchor="ctr" anchorCtr="0">
            <a:noAutofit/>
          </a:bodyPr>
          <a:lstStyle/>
          <a:p>
            <a:pPr algn="just"/>
            <a:r>
              <a:rPr lang="ru-RU" dirty="0">
                <a:solidFill>
                  <a:schemeClr val="tx1"/>
                </a:solidFill>
                <a:latin typeface="Arial Narrow" panose="020B0606020202030204" pitchFamily="34" charset="0"/>
              </a:rPr>
              <a:t>Работы по</a:t>
            </a:r>
            <a:r>
              <a:rPr lang="ru-RU" b="1" dirty="0">
                <a:solidFill>
                  <a:schemeClr val="tx1"/>
                </a:solidFill>
                <a:latin typeface="Arial Narrow" panose="020B0606020202030204" pitchFamily="34" charset="0"/>
              </a:rPr>
              <a:t> </a:t>
            </a:r>
            <a:r>
              <a:rPr lang="ru-RU" b="1" dirty="0" smtClean="0">
                <a:solidFill>
                  <a:schemeClr val="tx1"/>
                </a:solidFill>
                <a:latin typeface="Arial Narrow" panose="020B0606020202030204" pitchFamily="34" charset="0"/>
              </a:rPr>
              <a:t>развитию и </a:t>
            </a:r>
            <a:r>
              <a:rPr lang="ru-RU" b="1" dirty="0">
                <a:solidFill>
                  <a:schemeClr val="tx1"/>
                </a:solidFill>
                <a:latin typeface="Arial Narrow" panose="020B0606020202030204" pitchFamily="34" charset="0"/>
              </a:rPr>
              <a:t>наполнению Бизнес-навигатора МСП в отношении 169 </a:t>
            </a:r>
            <a:r>
              <a:rPr lang="ru-RU" dirty="0">
                <a:solidFill>
                  <a:schemeClr val="tx1"/>
                </a:solidFill>
                <a:latin typeface="Arial Narrow" panose="020B0606020202030204" pitchFamily="34" charset="0"/>
              </a:rPr>
              <a:t>городов с населением более 100 тыс. </a:t>
            </a:r>
            <a:r>
              <a:rPr lang="ru-RU" dirty="0" smtClean="0">
                <a:solidFill>
                  <a:schemeClr val="tx1"/>
                </a:solidFill>
                <a:latin typeface="Arial Narrow" panose="020B0606020202030204" pitchFamily="34" charset="0"/>
              </a:rPr>
              <a:t>человек Корпорация МСП будет </a:t>
            </a:r>
            <a:r>
              <a:rPr lang="ru-RU" dirty="0">
                <a:solidFill>
                  <a:schemeClr val="tx1"/>
                </a:solidFill>
                <a:latin typeface="Arial Narrow" panose="020B0606020202030204" pitchFamily="34" charset="0"/>
              </a:rPr>
              <a:t>проводить </a:t>
            </a:r>
            <a:r>
              <a:rPr lang="ru-RU" b="1" dirty="0">
                <a:solidFill>
                  <a:schemeClr val="tx1"/>
                </a:solidFill>
                <a:latin typeface="Arial Narrow" panose="020B0606020202030204" pitchFamily="34" charset="0"/>
              </a:rPr>
              <a:t>своими силами </a:t>
            </a:r>
            <a:r>
              <a:rPr lang="ru-RU" b="1" dirty="0" smtClean="0">
                <a:solidFill>
                  <a:schemeClr val="tx1"/>
                </a:solidFill>
                <a:latin typeface="Arial Narrow" panose="020B0606020202030204" pitchFamily="34" charset="0"/>
              </a:rPr>
              <a:t>и </a:t>
            </a:r>
            <a:r>
              <a:rPr lang="ru-RU" b="1" dirty="0">
                <a:solidFill>
                  <a:schemeClr val="tx1"/>
                </a:solidFill>
                <a:latin typeface="Arial Narrow" panose="020B0606020202030204" pitchFamily="34" charset="0"/>
              </a:rPr>
              <a:t>за счет собственных средств. </a:t>
            </a:r>
            <a:r>
              <a:rPr lang="ru-RU" b="1" dirty="0" smtClean="0">
                <a:solidFill>
                  <a:schemeClr val="tx1"/>
                </a:solidFill>
                <a:latin typeface="Arial Narrow" panose="020B0606020202030204" pitchFamily="34" charset="0"/>
              </a:rPr>
              <a:t> </a:t>
            </a:r>
            <a:r>
              <a:rPr lang="ru-RU" dirty="0" smtClean="0">
                <a:solidFill>
                  <a:schemeClr val="tx1"/>
                </a:solidFill>
                <a:latin typeface="Arial Narrow" panose="020B0606020202030204" pitchFamily="34" charset="0"/>
              </a:rPr>
              <a:t>С </a:t>
            </a:r>
            <a:r>
              <a:rPr lang="ru-RU" dirty="0">
                <a:solidFill>
                  <a:schemeClr val="tx1"/>
                </a:solidFill>
                <a:latin typeface="Arial Narrow" panose="020B0606020202030204" pitchFamily="34" charset="0"/>
              </a:rPr>
              <a:t>2017 года сбор информации </a:t>
            </a:r>
            <a:r>
              <a:rPr lang="ru-RU" b="1" dirty="0">
                <a:solidFill>
                  <a:schemeClr val="tx1"/>
                </a:solidFill>
                <a:latin typeface="Arial Narrow" panose="020B0606020202030204" pitchFamily="34" charset="0"/>
              </a:rPr>
              <a:t>для расширения географии </a:t>
            </a:r>
            <a:r>
              <a:rPr lang="ru-RU" b="1" dirty="0" smtClean="0">
                <a:solidFill>
                  <a:schemeClr val="tx1"/>
                </a:solidFill>
                <a:latin typeface="Arial Narrow" panose="020B0606020202030204" pitchFamily="34" charset="0"/>
              </a:rPr>
              <a:t>(</a:t>
            </a:r>
            <a:r>
              <a:rPr lang="ru-RU" b="1" dirty="0">
                <a:solidFill>
                  <a:schemeClr val="tx1"/>
                </a:solidFill>
                <a:latin typeface="Arial Narrow" panose="020B0606020202030204" pitchFamily="34" charset="0"/>
              </a:rPr>
              <a:t>свыше 169 городов) может осуществляться органами государственной власти субъектов РФ и местного самоуправления </a:t>
            </a:r>
            <a:r>
              <a:rPr lang="ru-RU" b="1" dirty="0" smtClean="0">
                <a:solidFill>
                  <a:schemeClr val="tx1"/>
                </a:solidFill>
                <a:latin typeface="Arial Narrow" panose="020B0606020202030204" pitchFamily="34" charset="0"/>
              </a:rPr>
              <a:t>самостоятельно </a:t>
            </a:r>
            <a:r>
              <a:rPr lang="ru-RU" dirty="0" smtClean="0">
                <a:solidFill>
                  <a:schemeClr val="tx1"/>
                </a:solidFill>
                <a:latin typeface="Arial Narrow" panose="020B0606020202030204" pitchFamily="34" charset="0"/>
              </a:rPr>
              <a:t>согласно </a:t>
            </a:r>
            <a:r>
              <a:rPr lang="ru-RU" dirty="0">
                <a:solidFill>
                  <a:schemeClr val="tx1"/>
                </a:solidFill>
                <a:latin typeface="Arial Narrow" panose="020B0606020202030204" pitchFamily="34" charset="0"/>
              </a:rPr>
              <a:t>их </a:t>
            </a:r>
            <a:r>
              <a:rPr lang="ru-RU" dirty="0" smtClean="0">
                <a:solidFill>
                  <a:schemeClr val="tx1"/>
                </a:solidFill>
                <a:latin typeface="Arial Narrow" panose="020B0606020202030204" pitchFamily="34" charset="0"/>
              </a:rPr>
              <a:t>приоритетам.</a:t>
            </a:r>
            <a:endParaRPr lang="ru-RU" dirty="0">
              <a:solidFill>
                <a:schemeClr val="tx1"/>
              </a:solidFill>
              <a:latin typeface="Arial Narrow" panose="020B0606020202030204" pitchFamily="34" charset="0"/>
            </a:endParaRPr>
          </a:p>
        </p:txBody>
      </p:sp>
      <p:sp>
        <p:nvSpPr>
          <p:cNvPr id="6" name="Прямоугольник 5"/>
          <p:cNvSpPr/>
          <p:nvPr/>
        </p:nvSpPr>
        <p:spPr>
          <a:xfrm>
            <a:off x="8689004" y="2106069"/>
            <a:ext cx="3624200" cy="4875302"/>
          </a:xfrm>
          <a:prstGeom prst="rect">
            <a:avLst/>
          </a:prstGeom>
          <a:solidFill>
            <a:schemeClr val="accent1">
              <a:lumMod val="50000"/>
            </a:schemeClr>
          </a:solidFill>
        </p:spPr>
        <p:txBody>
          <a:bodyPr wrap="square" lIns="72000" tIns="72000" rIns="72000" bIns="72000" anchor="ctr" anchorCtr="0">
            <a:noAutofit/>
          </a:bodyPr>
          <a:lstStyle/>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Рассчитать примерный бизнес-план для одного из 90 видов бизнеса в 169 городах с населением более 100 тысяч человек.</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Найти </a:t>
            </a:r>
            <a:r>
              <a:rPr lang="ru-RU" sz="1500" b="1" dirty="0">
                <a:solidFill>
                  <a:schemeClr val="bg1"/>
                </a:solidFill>
                <a:latin typeface="Arial Narrow" panose="020B0606020202030204" pitchFamily="34" charset="0"/>
              </a:rPr>
              <a:t>банк, где можно взять кредит под гарантии Корпорации </a:t>
            </a:r>
            <a:r>
              <a:rPr lang="ru-RU" sz="1500" b="1" dirty="0" smtClean="0">
                <a:solidFill>
                  <a:schemeClr val="bg1"/>
                </a:solidFill>
                <a:latin typeface="Arial Narrow" panose="020B0606020202030204" pitchFamily="34" charset="0"/>
              </a:rPr>
              <a:t>МСП.</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Подобрать </a:t>
            </a:r>
            <a:r>
              <a:rPr lang="ru-RU" sz="1500" b="1" dirty="0">
                <a:solidFill>
                  <a:schemeClr val="bg1"/>
                </a:solidFill>
                <a:latin typeface="Arial Narrow" panose="020B0606020202030204" pitchFamily="34" charset="0"/>
              </a:rPr>
              <a:t>в аренду помещение для </a:t>
            </a:r>
            <a:r>
              <a:rPr lang="ru-RU" sz="1500" b="1" dirty="0" smtClean="0">
                <a:solidFill>
                  <a:schemeClr val="bg1"/>
                </a:solidFill>
                <a:latin typeface="Arial Narrow" panose="020B0606020202030204" pitchFamily="34" charset="0"/>
              </a:rPr>
              <a:t>бизнеса. </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Узнать </a:t>
            </a:r>
            <a:r>
              <a:rPr lang="ru-RU" sz="1500" b="1" dirty="0">
                <a:solidFill>
                  <a:schemeClr val="bg1"/>
                </a:solidFill>
                <a:latin typeface="Arial Narrow" panose="020B0606020202030204" pitchFamily="34" charset="0"/>
              </a:rPr>
              <a:t>о доступности известных и надежных </a:t>
            </a:r>
            <a:r>
              <a:rPr lang="ru-RU" sz="1500" b="1" dirty="0" smtClean="0">
                <a:solidFill>
                  <a:schemeClr val="bg1"/>
                </a:solidFill>
                <a:latin typeface="Arial Narrow" panose="020B0606020202030204" pitchFamily="34" charset="0"/>
              </a:rPr>
              <a:t>франшиз.</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Узнать </a:t>
            </a:r>
            <a:r>
              <a:rPr lang="ru-RU" sz="1500" b="1" dirty="0">
                <a:solidFill>
                  <a:schemeClr val="bg1"/>
                </a:solidFill>
                <a:latin typeface="Arial Narrow" panose="020B0606020202030204" pitchFamily="34" charset="0"/>
              </a:rPr>
              <a:t>о мерах поддержки малого и среднего </a:t>
            </a:r>
            <a:r>
              <a:rPr lang="ru-RU" sz="1500" b="1" dirty="0" smtClean="0">
                <a:solidFill>
                  <a:schemeClr val="bg1"/>
                </a:solidFill>
                <a:latin typeface="Arial Narrow" panose="020B0606020202030204" pitchFamily="34" charset="0"/>
              </a:rPr>
              <a:t>бизнеса.</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Быть </a:t>
            </a:r>
            <a:r>
              <a:rPr lang="ru-RU" sz="1500" b="1" dirty="0">
                <a:solidFill>
                  <a:schemeClr val="bg1"/>
                </a:solidFill>
                <a:latin typeface="Arial Narrow" panose="020B0606020202030204" pitchFamily="34" charset="0"/>
              </a:rPr>
              <a:t>в курсе планов закупок и конкурсов крупных </a:t>
            </a:r>
            <a:r>
              <a:rPr lang="ru-RU" sz="1500" b="1" dirty="0" smtClean="0">
                <a:solidFill>
                  <a:schemeClr val="bg1"/>
                </a:solidFill>
                <a:latin typeface="Arial Narrow" panose="020B0606020202030204" pitchFamily="34" charset="0"/>
              </a:rPr>
              <a:t>заказчиков.</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Найти </a:t>
            </a:r>
            <a:r>
              <a:rPr lang="ru-RU" sz="1500" b="1" dirty="0">
                <a:solidFill>
                  <a:schemeClr val="bg1"/>
                </a:solidFill>
                <a:latin typeface="Arial Narrow" panose="020B0606020202030204" pitchFamily="34" charset="0"/>
              </a:rPr>
              <a:t>и проверить </a:t>
            </a:r>
            <a:r>
              <a:rPr lang="ru-RU" sz="1500" b="1" dirty="0" smtClean="0">
                <a:solidFill>
                  <a:schemeClr val="bg1"/>
                </a:solidFill>
                <a:latin typeface="Arial Narrow" panose="020B0606020202030204" pitchFamily="34" charset="0"/>
              </a:rPr>
              <a:t>контрагента.</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Разместить </a:t>
            </a:r>
            <a:r>
              <a:rPr lang="ru-RU" sz="1500" b="1" dirty="0">
                <a:solidFill>
                  <a:schemeClr val="bg1"/>
                </a:solidFill>
                <a:latin typeface="Arial Narrow" panose="020B0606020202030204" pitchFamily="34" charset="0"/>
              </a:rPr>
              <a:t>объявление о своем </a:t>
            </a:r>
            <a:r>
              <a:rPr lang="ru-RU" sz="1500" b="1" dirty="0" smtClean="0">
                <a:solidFill>
                  <a:schemeClr val="bg1"/>
                </a:solidFill>
                <a:latin typeface="Arial Narrow" panose="020B0606020202030204" pitchFamily="34" charset="0"/>
              </a:rPr>
              <a:t>бизнесе</a:t>
            </a:r>
            <a:r>
              <a:rPr lang="ru-RU" sz="1500" b="1" dirty="0">
                <a:solidFill>
                  <a:schemeClr val="bg1"/>
                </a:solidFill>
                <a:latin typeface="Arial Narrow" panose="020B0606020202030204" pitchFamily="34" charset="0"/>
              </a:rPr>
              <a:t>.</a:t>
            </a:r>
            <a:endParaRPr lang="ru-RU" sz="1500" b="1" dirty="0" smtClean="0">
              <a:solidFill>
                <a:schemeClr val="bg1"/>
              </a:solidFill>
              <a:latin typeface="Arial Narrow" panose="020B0606020202030204" pitchFamily="34" charset="0"/>
            </a:endParaRP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Получить </a:t>
            </a:r>
            <a:r>
              <a:rPr lang="ru-RU" sz="1500" b="1" dirty="0">
                <a:solidFill>
                  <a:schemeClr val="bg1"/>
                </a:solidFill>
                <a:latin typeface="Arial Narrow" panose="020B0606020202030204" pitchFamily="34" charset="0"/>
              </a:rPr>
              <a:t>доступ к новостным, аналитическим и иным материалам</a:t>
            </a:r>
            <a:r>
              <a:rPr lang="ru-RU" sz="1500" b="1" dirty="0" smtClean="0">
                <a:solidFill>
                  <a:schemeClr val="bg1"/>
                </a:solidFill>
                <a:latin typeface="Arial Narrow" panose="020B0606020202030204" pitchFamily="34" charset="0"/>
              </a:rPr>
              <a:t>.</a:t>
            </a:r>
            <a:endParaRPr lang="ru-RU" sz="1500" b="1" dirty="0">
              <a:solidFill>
                <a:schemeClr val="bg1"/>
              </a:solidFill>
              <a:latin typeface="Arial Narrow" panose="020B0606020202030204" pitchFamily="34" charset="0"/>
            </a:endParaRPr>
          </a:p>
        </p:txBody>
      </p:sp>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13" name="Прямоугольник 12"/>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8</a:t>
            </a:r>
            <a:endParaRPr lang="ru-RU" sz="1200" dirty="0">
              <a:latin typeface="Arial Narrow" panose="020B0606020202030204" pitchFamily="34" charset="0"/>
            </a:endParaRPr>
          </a:p>
        </p:txBody>
      </p:sp>
      <p:grpSp>
        <p:nvGrpSpPr>
          <p:cNvPr id="14" name="Группа 13"/>
          <p:cNvGrpSpPr/>
          <p:nvPr/>
        </p:nvGrpSpPr>
        <p:grpSpPr>
          <a:xfrm>
            <a:off x="558436" y="2097358"/>
            <a:ext cx="2983050" cy="1293542"/>
            <a:chOff x="-946714" y="6622048"/>
            <a:chExt cx="1589861" cy="630884"/>
          </a:xfrm>
        </p:grpSpPr>
        <p:sp>
          <p:nvSpPr>
            <p:cNvPr id="15" name="Pentagon 35"/>
            <p:cNvSpPr/>
            <p:nvPr/>
          </p:nvSpPr>
          <p:spPr>
            <a:xfrm>
              <a:off x="-759787" y="6622048"/>
              <a:ext cx="1402934" cy="630883"/>
            </a:xfrm>
            <a:prstGeom prst="homePlate">
              <a:avLst>
                <a:gd name="adj" fmla="val 22714"/>
              </a:avLst>
            </a:prstGeom>
            <a:solidFill>
              <a:schemeClr val="accent2"/>
            </a:solidFill>
            <a:ln w="9525">
              <a:noFill/>
              <a:miter lim="800000"/>
              <a:headEnd/>
              <a:tailEnd/>
            </a:ln>
            <a:effectLst/>
          </p:spPr>
          <p:txBody>
            <a:bodyPr lIns="2520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6" name="Pentagon 37"/>
            <p:cNvSpPr/>
            <p:nvPr/>
          </p:nvSpPr>
          <p:spPr>
            <a:xfrm>
              <a:off x="-946714" y="6622049"/>
              <a:ext cx="1522889" cy="630883"/>
            </a:xfrm>
            <a:prstGeom prst="homePlate">
              <a:avLst>
                <a:gd name="adj" fmla="val 22714"/>
              </a:avLst>
            </a:prstGeom>
            <a:solidFill>
              <a:schemeClr val="accent1">
                <a:lumMod val="60000"/>
                <a:lumOff val="40000"/>
              </a:schemeClr>
            </a:solidFill>
            <a:ln w="9525">
              <a:noFill/>
              <a:miter lim="800000"/>
              <a:headEnd/>
              <a:tailEnd/>
            </a:ln>
            <a:effectLst/>
          </p:spPr>
          <p:txBody>
            <a:bodyPr lIns="252000" tIns="35100" rIns="67500" bIns="35100" anchor="ctr"/>
            <a:lstStyle/>
            <a:p>
              <a:r>
                <a:rPr lang="ru-RU" b="1" dirty="0">
                  <a:latin typeface="Arial Narrow" panose="020B0606020202030204" pitchFamily="34" charset="0"/>
                </a:rPr>
                <a:t>Зайти на Портал </a:t>
              </a:r>
              <a:endParaRPr lang="ru-RU" b="1" dirty="0" smtClean="0">
                <a:latin typeface="Arial Narrow" panose="020B0606020202030204" pitchFamily="34" charset="0"/>
              </a:endParaRPr>
            </a:p>
            <a:p>
              <a:r>
                <a:rPr lang="ru-RU" b="1" dirty="0" smtClean="0">
                  <a:latin typeface="Arial Narrow" panose="020B0606020202030204" pitchFamily="34" charset="0"/>
                </a:rPr>
                <a:t>Бизнес-навигатора </a:t>
              </a:r>
              <a:r>
                <a:rPr lang="ru-RU" b="1" dirty="0">
                  <a:latin typeface="Arial Narrow" panose="020B0606020202030204" pitchFamily="34" charset="0"/>
                </a:rPr>
                <a:t>МСП </a:t>
              </a:r>
              <a:endParaRPr lang="ru-RU" b="1" dirty="0" smtClean="0">
                <a:latin typeface="Arial Narrow" panose="020B0606020202030204" pitchFamily="34" charset="0"/>
              </a:endParaRPr>
            </a:p>
            <a:p>
              <a:r>
                <a:rPr lang="ru-RU" b="1" dirty="0" smtClean="0">
                  <a:latin typeface="Arial Narrow" panose="020B0606020202030204" pitchFamily="34" charset="0"/>
                </a:rPr>
                <a:t>по </a:t>
              </a:r>
              <a:r>
                <a:rPr lang="ru-RU" b="1" dirty="0">
                  <a:latin typeface="Arial Narrow" panose="020B0606020202030204" pitchFamily="34" charset="0"/>
                </a:rPr>
                <a:t>адресу: </a:t>
              </a:r>
              <a:r>
                <a:rPr lang="ru-RU" b="1" u="sng" dirty="0">
                  <a:solidFill>
                    <a:schemeClr val="accent1">
                      <a:lumMod val="50000"/>
                    </a:schemeClr>
                  </a:solidFill>
                  <a:latin typeface="Arial Narrow" panose="020B0606020202030204" pitchFamily="34" charset="0"/>
                </a:rPr>
                <a:t>https://</a:t>
              </a:r>
              <a:r>
                <a:rPr lang="ru-RU" b="1" u="sng" dirty="0" smtClean="0">
                  <a:solidFill>
                    <a:schemeClr val="accent1">
                      <a:lumMod val="50000"/>
                    </a:schemeClr>
                  </a:solidFill>
                  <a:latin typeface="Arial Narrow" panose="020B0606020202030204" pitchFamily="34" charset="0"/>
                </a:rPr>
                <a:t>smbn.ru</a:t>
              </a:r>
              <a:endParaRPr lang="ru-RU" b="1" u="sng" dirty="0">
                <a:solidFill>
                  <a:schemeClr val="accent1">
                    <a:lumMod val="50000"/>
                  </a:schemeClr>
                </a:solidFill>
                <a:latin typeface="Arial Narrow" panose="020B0606020202030204" pitchFamily="34" charset="0"/>
              </a:endParaRPr>
            </a:p>
          </p:txBody>
        </p:sp>
      </p:grpSp>
      <p:grpSp>
        <p:nvGrpSpPr>
          <p:cNvPr id="17" name="Группа 16"/>
          <p:cNvGrpSpPr/>
          <p:nvPr/>
        </p:nvGrpSpPr>
        <p:grpSpPr>
          <a:xfrm>
            <a:off x="558435" y="3459844"/>
            <a:ext cx="2983051" cy="2120899"/>
            <a:chOff x="-946714" y="6622048"/>
            <a:chExt cx="1589861" cy="630884"/>
          </a:xfrm>
        </p:grpSpPr>
        <p:sp>
          <p:nvSpPr>
            <p:cNvPr id="18" name="Pentagon 35"/>
            <p:cNvSpPr/>
            <p:nvPr/>
          </p:nvSpPr>
          <p:spPr>
            <a:xfrm>
              <a:off x="-759787" y="6622048"/>
              <a:ext cx="1402934" cy="630883"/>
            </a:xfrm>
            <a:prstGeom prst="homePlate">
              <a:avLst>
                <a:gd name="adj" fmla="val 12449"/>
              </a:avLst>
            </a:prstGeom>
            <a:solidFill>
              <a:schemeClr val="accent2"/>
            </a:solidFill>
            <a:ln w="9525">
              <a:noFill/>
              <a:miter lim="800000"/>
              <a:headEnd/>
              <a:tailEnd/>
            </a:ln>
            <a:effectLst/>
          </p:spPr>
          <p:txBody>
            <a:bodyPr lIns="2520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9" name="Pentagon 37"/>
            <p:cNvSpPr/>
            <p:nvPr/>
          </p:nvSpPr>
          <p:spPr>
            <a:xfrm>
              <a:off x="-946714" y="6622049"/>
              <a:ext cx="1521023" cy="630883"/>
            </a:xfrm>
            <a:prstGeom prst="homePlate">
              <a:avLst>
                <a:gd name="adj" fmla="val 12449"/>
              </a:avLst>
            </a:prstGeom>
            <a:solidFill>
              <a:schemeClr val="accent1">
                <a:lumMod val="60000"/>
                <a:lumOff val="40000"/>
              </a:schemeClr>
            </a:solidFill>
            <a:ln w="9525">
              <a:noFill/>
              <a:miter lim="800000"/>
              <a:headEnd/>
              <a:tailEnd/>
            </a:ln>
            <a:effectLst/>
          </p:spPr>
          <p:txBody>
            <a:bodyPr lIns="252000" tIns="35100" rIns="67500" bIns="35100" anchor="ctr"/>
            <a:lstStyle/>
            <a:p>
              <a:r>
                <a:rPr lang="ru-RU" b="1" dirty="0">
                  <a:latin typeface="Arial Narrow" panose="020B0606020202030204" pitchFamily="34" charset="0"/>
                </a:rPr>
                <a:t>Пройти авторизацию </a:t>
              </a:r>
              <a:endParaRPr lang="ru-RU" b="1" dirty="0" smtClean="0">
                <a:latin typeface="Arial Narrow" panose="020B0606020202030204" pitchFamily="34" charset="0"/>
              </a:endParaRPr>
            </a:p>
            <a:p>
              <a:r>
                <a:rPr lang="ru-RU" b="1" dirty="0" smtClean="0">
                  <a:latin typeface="Arial Narrow" panose="020B0606020202030204" pitchFamily="34" charset="0"/>
                </a:rPr>
                <a:t>с </a:t>
              </a:r>
              <a:r>
                <a:rPr lang="ru-RU" b="1" dirty="0">
                  <a:latin typeface="Arial Narrow" panose="020B0606020202030204" pitchFamily="34" charset="0"/>
                </a:rPr>
                <a:t>использованием учетной записи портала </a:t>
              </a:r>
              <a:r>
                <a:rPr lang="ru-RU" b="1" dirty="0" err="1" smtClean="0">
                  <a:latin typeface="Arial Narrow" panose="020B0606020202030204" pitchFamily="34" charset="0"/>
                </a:rPr>
                <a:t>госуслуг</a:t>
              </a:r>
              <a:r>
                <a:rPr lang="ru-RU" b="1" dirty="0" smtClean="0">
                  <a:latin typeface="Arial Narrow" panose="020B0606020202030204" pitchFamily="34" charset="0"/>
                </a:rPr>
                <a:t> или </a:t>
              </a:r>
              <a:r>
                <a:rPr lang="ru-RU" b="1" dirty="0">
                  <a:latin typeface="Arial Narrow" panose="020B0606020202030204" pitchFamily="34" charset="0"/>
                </a:rPr>
                <a:t>заполнить форму регистрации </a:t>
              </a:r>
              <a:endParaRPr lang="ru-RU" b="1" dirty="0" smtClean="0">
                <a:latin typeface="Arial Narrow" panose="020B0606020202030204" pitchFamily="34" charset="0"/>
              </a:endParaRPr>
            </a:p>
            <a:p>
              <a:r>
                <a:rPr lang="ru-RU" b="1" dirty="0" smtClean="0">
                  <a:latin typeface="Arial Narrow" panose="020B0606020202030204" pitchFamily="34" charset="0"/>
                </a:rPr>
                <a:t>в </a:t>
              </a:r>
              <a:r>
                <a:rPr lang="ru-RU" b="1" dirty="0">
                  <a:latin typeface="Arial Narrow" panose="020B0606020202030204" pitchFamily="34" charset="0"/>
                </a:rPr>
                <a:t>Личном </a:t>
              </a:r>
              <a:r>
                <a:rPr lang="ru-RU" b="1" dirty="0" smtClean="0">
                  <a:latin typeface="Arial Narrow" panose="020B0606020202030204" pitchFamily="34" charset="0"/>
                </a:rPr>
                <a:t>кабинете</a:t>
              </a:r>
              <a:endParaRPr lang="ru-RU" b="1" dirty="0">
                <a:latin typeface="Arial Narrow" panose="020B0606020202030204" pitchFamily="34" charset="0"/>
              </a:endParaRPr>
            </a:p>
          </p:txBody>
        </p:sp>
      </p:grpSp>
      <p:grpSp>
        <p:nvGrpSpPr>
          <p:cNvPr id="20" name="Группа 19"/>
          <p:cNvGrpSpPr/>
          <p:nvPr/>
        </p:nvGrpSpPr>
        <p:grpSpPr>
          <a:xfrm>
            <a:off x="558435" y="5650073"/>
            <a:ext cx="2983051" cy="1304087"/>
            <a:chOff x="-946714" y="6622048"/>
            <a:chExt cx="1589861" cy="630884"/>
          </a:xfrm>
        </p:grpSpPr>
        <p:sp>
          <p:nvSpPr>
            <p:cNvPr id="21" name="Pentagon 35"/>
            <p:cNvSpPr/>
            <p:nvPr/>
          </p:nvSpPr>
          <p:spPr>
            <a:xfrm>
              <a:off x="-759787" y="6622048"/>
              <a:ext cx="1402934" cy="630883"/>
            </a:xfrm>
            <a:prstGeom prst="homePlate">
              <a:avLst>
                <a:gd name="adj" fmla="val 22714"/>
              </a:avLst>
            </a:prstGeom>
            <a:solidFill>
              <a:schemeClr val="accent2"/>
            </a:solidFill>
            <a:ln w="9525">
              <a:noFill/>
              <a:miter lim="800000"/>
              <a:headEnd/>
              <a:tailEnd/>
            </a:ln>
            <a:effectLst/>
          </p:spPr>
          <p:txBody>
            <a:bodyPr lIns="2520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22" name="Pentagon 37"/>
            <p:cNvSpPr/>
            <p:nvPr/>
          </p:nvSpPr>
          <p:spPr>
            <a:xfrm>
              <a:off x="-946714" y="6622049"/>
              <a:ext cx="1522889" cy="630883"/>
            </a:xfrm>
            <a:prstGeom prst="homePlate">
              <a:avLst>
                <a:gd name="adj" fmla="val 22714"/>
              </a:avLst>
            </a:prstGeom>
            <a:solidFill>
              <a:schemeClr val="accent1">
                <a:lumMod val="60000"/>
                <a:lumOff val="40000"/>
              </a:schemeClr>
            </a:solidFill>
            <a:ln w="9525">
              <a:noFill/>
              <a:miter lim="800000"/>
              <a:headEnd/>
              <a:tailEnd/>
            </a:ln>
            <a:effectLst/>
          </p:spPr>
          <p:txBody>
            <a:bodyPr lIns="252000" tIns="35100" rIns="67500" bIns="35100" anchor="ctr"/>
            <a:lstStyle/>
            <a:p>
              <a:pPr>
                <a:spcBef>
                  <a:spcPts val="1200"/>
                </a:spcBef>
              </a:pPr>
              <a:r>
                <a:rPr lang="ru-RU" b="1" dirty="0">
                  <a:latin typeface="Arial Narrow" panose="020B0606020202030204" pitchFamily="34" charset="0"/>
                </a:rPr>
                <a:t>Получить подтверждение </a:t>
              </a:r>
              <a:r>
                <a:rPr lang="ru-RU" b="1" dirty="0" smtClean="0">
                  <a:latin typeface="Arial Narrow" panose="020B0606020202030204" pitchFamily="34" charset="0"/>
                </a:rPr>
                <a:t>авторизации</a:t>
              </a:r>
              <a:endParaRPr lang="ru-RU" b="1" dirty="0">
                <a:latin typeface="Arial Narrow" panose="020B0606020202030204" pitchFamily="34" charset="0"/>
              </a:endParaRPr>
            </a:p>
          </p:txBody>
        </p:sp>
      </p:grpSp>
      <p:sp>
        <p:nvSpPr>
          <p:cNvPr id="3" name="Прямоугольник 2"/>
          <p:cNvSpPr/>
          <p:nvPr/>
        </p:nvSpPr>
        <p:spPr>
          <a:xfrm>
            <a:off x="333375" y="903688"/>
            <a:ext cx="3162300" cy="923330"/>
          </a:xfrm>
          <a:prstGeom prst="rect">
            <a:avLst/>
          </a:prstGeom>
        </p:spPr>
        <p:txBody>
          <a:bodyPr wrap="square">
            <a:spAutoFit/>
          </a:bodyPr>
          <a:lstStyle/>
          <a:p>
            <a:pPr algn="ctr"/>
            <a:r>
              <a:rPr lang="ru-RU" b="1" dirty="0">
                <a:solidFill>
                  <a:schemeClr val="accent2"/>
                </a:solidFill>
                <a:latin typeface="Arial Narrow" panose="020B0606020202030204" pitchFamily="34" charset="0"/>
              </a:rPr>
              <a:t>Для получения </a:t>
            </a:r>
            <a:endParaRPr lang="ru-RU" b="1" dirty="0" smtClean="0">
              <a:solidFill>
                <a:schemeClr val="accent2"/>
              </a:solidFill>
              <a:latin typeface="Arial Narrow" panose="020B0606020202030204" pitchFamily="34" charset="0"/>
            </a:endParaRPr>
          </a:p>
          <a:p>
            <a:pPr algn="ctr"/>
            <a:r>
              <a:rPr lang="ru-RU" b="1" dirty="0" smtClean="0">
                <a:solidFill>
                  <a:schemeClr val="accent2"/>
                </a:solidFill>
                <a:latin typeface="Arial Narrow" panose="020B0606020202030204" pitchFamily="34" charset="0"/>
              </a:rPr>
              <a:t>бесплатного </a:t>
            </a:r>
            <a:r>
              <a:rPr lang="ru-RU" b="1" dirty="0">
                <a:solidFill>
                  <a:schemeClr val="accent2"/>
                </a:solidFill>
                <a:latin typeface="Arial Narrow" panose="020B0606020202030204" pitchFamily="34" charset="0"/>
              </a:rPr>
              <a:t>доступа </a:t>
            </a:r>
            <a:endParaRPr lang="ru-RU" b="1" dirty="0" smtClean="0">
              <a:solidFill>
                <a:schemeClr val="accent2"/>
              </a:solidFill>
              <a:latin typeface="Arial Narrow" panose="020B0606020202030204" pitchFamily="34" charset="0"/>
            </a:endParaRPr>
          </a:p>
          <a:p>
            <a:pPr algn="ctr"/>
            <a:r>
              <a:rPr lang="ru-RU" b="1" dirty="0" smtClean="0">
                <a:solidFill>
                  <a:schemeClr val="accent2"/>
                </a:solidFill>
                <a:latin typeface="Arial Narrow" panose="020B0606020202030204" pitchFamily="34" charset="0"/>
              </a:rPr>
              <a:t>к </a:t>
            </a:r>
            <a:r>
              <a:rPr lang="ru-RU" b="1" dirty="0">
                <a:solidFill>
                  <a:schemeClr val="accent2"/>
                </a:solidFill>
                <a:latin typeface="Arial Narrow" panose="020B0606020202030204" pitchFamily="34" charset="0"/>
              </a:rPr>
              <a:t>сервисам </a:t>
            </a:r>
            <a:r>
              <a:rPr lang="ru-RU" b="1" dirty="0" smtClean="0">
                <a:solidFill>
                  <a:schemeClr val="accent2"/>
                </a:solidFill>
                <a:latin typeface="Arial Narrow" panose="020B0606020202030204" pitchFamily="34" charset="0"/>
              </a:rPr>
              <a:t>необходимо</a:t>
            </a:r>
            <a:r>
              <a:rPr lang="ru-RU" b="1" dirty="0">
                <a:solidFill>
                  <a:schemeClr val="accent2"/>
                </a:solidFill>
                <a:latin typeface="Arial Narrow" panose="020B0606020202030204" pitchFamily="34" charset="0"/>
              </a:rPr>
              <a:t>:</a:t>
            </a:r>
          </a:p>
        </p:txBody>
      </p:sp>
      <p:sp>
        <p:nvSpPr>
          <p:cNvPr id="24" name="Teardrop 46"/>
          <p:cNvSpPr/>
          <p:nvPr/>
        </p:nvSpPr>
        <p:spPr>
          <a:xfrm>
            <a:off x="252456" y="2080669"/>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1</a:t>
            </a:r>
            <a:endParaRPr lang="en-US" sz="2800" b="1" dirty="0"/>
          </a:p>
        </p:txBody>
      </p:sp>
      <p:sp>
        <p:nvSpPr>
          <p:cNvPr id="25" name="Teardrop 46"/>
          <p:cNvSpPr/>
          <p:nvPr/>
        </p:nvSpPr>
        <p:spPr>
          <a:xfrm>
            <a:off x="252456" y="3439891"/>
            <a:ext cx="463092" cy="451928"/>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2800" b="1" dirty="0"/>
              <a:t>2</a:t>
            </a:r>
            <a:endParaRPr lang="en-US" sz="2800" b="1" dirty="0"/>
          </a:p>
        </p:txBody>
      </p:sp>
      <p:sp>
        <p:nvSpPr>
          <p:cNvPr id="26" name="Teardrop 46"/>
          <p:cNvSpPr/>
          <p:nvPr/>
        </p:nvSpPr>
        <p:spPr>
          <a:xfrm>
            <a:off x="242205" y="5637369"/>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2800" b="1" dirty="0"/>
              <a:t>3</a:t>
            </a:r>
            <a:endParaRPr lang="en-US" sz="2800" b="1" dirty="0"/>
          </a:p>
        </p:txBody>
      </p:sp>
      <p:sp>
        <p:nvSpPr>
          <p:cNvPr id="5" name="Прямоугольник 4"/>
          <p:cNvSpPr/>
          <p:nvPr/>
        </p:nvSpPr>
        <p:spPr>
          <a:xfrm>
            <a:off x="9015213" y="903688"/>
            <a:ext cx="3328081" cy="923330"/>
          </a:xfrm>
          <a:prstGeom prst="rect">
            <a:avLst/>
          </a:prstGeom>
        </p:spPr>
        <p:txBody>
          <a:bodyPr wrap="square">
            <a:spAutoFit/>
          </a:bodyPr>
          <a:lstStyle/>
          <a:p>
            <a:pPr algn="ctr"/>
            <a:r>
              <a:rPr lang="ru-RU" b="1" dirty="0">
                <a:solidFill>
                  <a:schemeClr val="accent2"/>
                </a:solidFill>
                <a:latin typeface="Arial Narrow" panose="020B0606020202030204" pitchFamily="34" charset="0"/>
              </a:rPr>
              <a:t>С помощью сервисов </a:t>
            </a:r>
            <a:endParaRPr lang="ru-RU" b="1" dirty="0" smtClean="0">
              <a:solidFill>
                <a:schemeClr val="accent2"/>
              </a:solidFill>
              <a:latin typeface="Arial Narrow" panose="020B0606020202030204" pitchFamily="34" charset="0"/>
            </a:endParaRPr>
          </a:p>
          <a:p>
            <a:pPr algn="ctr"/>
            <a:r>
              <a:rPr lang="ru-RU" b="1" dirty="0" smtClean="0">
                <a:solidFill>
                  <a:schemeClr val="accent2"/>
                </a:solidFill>
                <a:latin typeface="Arial Narrow" panose="020B0606020202030204" pitchFamily="34" charset="0"/>
              </a:rPr>
              <a:t>Портала </a:t>
            </a:r>
            <a:r>
              <a:rPr lang="ru-RU" b="1" dirty="0">
                <a:solidFill>
                  <a:schemeClr val="accent2"/>
                </a:solidFill>
                <a:latin typeface="Arial Narrow" panose="020B0606020202030204" pitchFamily="34" charset="0"/>
              </a:rPr>
              <a:t>Бизнес-навигатора МСП пользователь </a:t>
            </a:r>
            <a:r>
              <a:rPr lang="ru-RU" b="1" dirty="0" smtClean="0">
                <a:solidFill>
                  <a:schemeClr val="accent2"/>
                </a:solidFill>
                <a:latin typeface="Arial Narrow" panose="020B0606020202030204" pitchFamily="34" charset="0"/>
              </a:rPr>
              <a:t>может:</a:t>
            </a:r>
            <a:endParaRPr lang="ru-RU" b="1" dirty="0">
              <a:solidFill>
                <a:schemeClr val="accent2"/>
              </a:solidFill>
              <a:latin typeface="Arial Narrow" panose="020B0606020202030204" pitchFamily="34" charset="0"/>
            </a:endParaRPr>
          </a:p>
        </p:txBody>
      </p:sp>
      <p:pic>
        <p:nvPicPr>
          <p:cNvPr id="27" name="Рисунок 26"/>
          <p:cNvPicPr>
            <a:picLocks noChangeAspect="1"/>
          </p:cNvPicPr>
          <p:nvPr/>
        </p:nvPicPr>
        <p:blipFill>
          <a:blip r:embed="rId5"/>
          <a:stretch>
            <a:fillRect/>
          </a:stretch>
        </p:blipFill>
        <p:spPr>
          <a:xfrm>
            <a:off x="11560835" y="26986"/>
            <a:ext cx="819150" cy="866775"/>
          </a:xfrm>
          <a:prstGeom prst="rect">
            <a:avLst/>
          </a:prstGeom>
        </p:spPr>
      </p:pic>
      <p:sp>
        <p:nvSpPr>
          <p:cNvPr id="8" name="Равнобедренный треугольник 7"/>
          <p:cNvSpPr/>
          <p:nvPr/>
        </p:nvSpPr>
        <p:spPr>
          <a:xfrm rot="10800000">
            <a:off x="609235" y="1829488"/>
            <a:ext cx="2464165" cy="16642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Равнобедренный треугольник 30"/>
          <p:cNvSpPr/>
          <p:nvPr/>
        </p:nvSpPr>
        <p:spPr>
          <a:xfrm rot="10800000">
            <a:off x="9499235" y="1842188"/>
            <a:ext cx="2464165" cy="16642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92229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Shape 110"/>
          <p:cNvSpPr/>
          <p:nvPr/>
        </p:nvSpPr>
        <p:spPr>
          <a:xfrm>
            <a:off x="3746264" y="1101669"/>
            <a:ext cx="8324761" cy="1172700"/>
          </a:xfrm>
          <a:prstGeom prst="rect">
            <a:avLst/>
          </a:prstGeom>
          <a:noFill/>
          <a:ln>
            <a:noFill/>
          </a:ln>
        </p:spPr>
        <p:txBody>
          <a:bodyPr lIns="113381" tIns="56675" rIns="113381" bIns="56675" anchor="t" anchorCtr="0">
            <a:noAutofit/>
          </a:bodyPr>
          <a:lstStyle/>
          <a:p>
            <a:pPr>
              <a:buSzPct val="25000"/>
            </a:pPr>
            <a:r>
              <a:rPr lang="ru-RU" sz="1984" b="1" dirty="0">
                <a:solidFill>
                  <a:schemeClr val="accent1">
                    <a:lumMod val="50000"/>
                  </a:schemeClr>
                </a:solidFill>
                <a:latin typeface="Arial Narrow" panose="020B0606020202030204" pitchFamily="34" charset="0"/>
              </a:rPr>
              <a:t>Количество субъектов МСП, воспользовавшихся Порталом Бизнес- навигатора МСП для открытия или расширения своего бизнеса  </a:t>
            </a:r>
          </a:p>
          <a:p>
            <a:pPr>
              <a:buSzPct val="25000"/>
            </a:pPr>
            <a:r>
              <a:rPr lang="ru-RU" sz="2067" b="1" dirty="0">
                <a:solidFill>
                  <a:schemeClr val="accent1">
                    <a:lumMod val="50000"/>
                  </a:schemeClr>
                </a:solidFill>
                <a:latin typeface="Arial Narrow" panose="020B0606020202030204" pitchFamily="34" charset="0"/>
              </a:rPr>
              <a:t>на </a:t>
            </a:r>
            <a:r>
              <a:rPr lang="ru-RU" sz="2067" b="1" dirty="0" smtClean="0">
                <a:solidFill>
                  <a:schemeClr val="accent1">
                    <a:lumMod val="50000"/>
                  </a:schemeClr>
                </a:solidFill>
                <a:latin typeface="Arial Narrow" panose="020B0606020202030204" pitchFamily="34" charset="0"/>
              </a:rPr>
              <a:t>12.06.2017</a:t>
            </a:r>
            <a:endParaRPr lang="ru-RU" sz="1984" b="1" dirty="0">
              <a:solidFill>
                <a:schemeClr val="accent1">
                  <a:lumMod val="50000"/>
                </a:schemeClr>
              </a:solidFill>
              <a:latin typeface="Arial Narrow" panose="020B0606020202030204" pitchFamily="34"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2715768238"/>
              </p:ext>
            </p:extLst>
          </p:nvPr>
        </p:nvGraphicFramePr>
        <p:xfrm>
          <a:off x="898141" y="2655966"/>
          <a:ext cx="11172885" cy="2578211"/>
        </p:xfrm>
        <a:graphic>
          <a:graphicData uri="http://schemas.openxmlformats.org/drawingml/2006/table">
            <a:tbl>
              <a:tblPr>
                <a:tableStyleId>{5C22544A-7EE6-4342-B048-85BDC9FD1C3A}</a:tableStyleId>
              </a:tblPr>
              <a:tblGrid>
                <a:gridCol w="3724295">
                  <a:extLst>
                    <a:ext uri="{9D8B030D-6E8A-4147-A177-3AD203B41FA5}">
                      <a16:colId xmlns:a16="http://schemas.microsoft.com/office/drawing/2014/main" val="1856506454"/>
                    </a:ext>
                  </a:extLst>
                </a:gridCol>
                <a:gridCol w="3724295">
                  <a:extLst>
                    <a:ext uri="{9D8B030D-6E8A-4147-A177-3AD203B41FA5}">
                      <a16:colId xmlns:a16="http://schemas.microsoft.com/office/drawing/2014/main" val="1683952407"/>
                    </a:ext>
                  </a:extLst>
                </a:gridCol>
                <a:gridCol w="3724295">
                  <a:extLst>
                    <a:ext uri="{9D8B030D-6E8A-4147-A177-3AD203B41FA5}">
                      <a16:colId xmlns:a16="http://schemas.microsoft.com/office/drawing/2014/main" val="231193028"/>
                    </a:ext>
                  </a:extLst>
                </a:gridCol>
              </a:tblGrid>
              <a:tr h="651667">
                <a:tc>
                  <a:txBody>
                    <a:bodyPr/>
                    <a:lstStyle/>
                    <a:p>
                      <a:pPr algn="ctr" fontAlgn="ctr"/>
                      <a:endParaRPr lang="ru-RU" sz="1700" b="1" i="0" u="none" strike="noStrike" dirty="0">
                        <a:solidFill>
                          <a:schemeClr val="tx1"/>
                        </a:solidFill>
                        <a:effectLst/>
                        <a:latin typeface="Arial Narrow" panose="020B0606020202030204" pitchFamily="34" charset="0"/>
                      </a:endParaRPr>
                    </a:p>
                  </a:txBody>
                  <a:tcPr marL="9844" marR="9844" marT="9844" marB="0" anchor="ctr">
                    <a:solidFill>
                      <a:schemeClr val="bg2"/>
                    </a:solidFill>
                  </a:tcPr>
                </a:tc>
                <a:tc>
                  <a:txBody>
                    <a:bodyPr/>
                    <a:lstStyle/>
                    <a:p>
                      <a:pPr algn="ctr" fontAlgn="ctr"/>
                      <a:r>
                        <a:rPr lang="ru-RU" sz="1700" b="1" u="none" strike="noStrike" dirty="0" smtClean="0">
                          <a:solidFill>
                            <a:schemeClr val="tx1"/>
                          </a:solidFill>
                          <a:effectLst/>
                          <a:latin typeface="Arial Narrow" panose="020B0606020202030204" pitchFamily="34" charset="0"/>
                        </a:rPr>
                        <a:t>По состоянию на 12.06.2017</a:t>
                      </a:r>
                    </a:p>
                    <a:p>
                      <a:pPr algn="ctr" fontAlgn="ctr"/>
                      <a:r>
                        <a:rPr lang="ru-RU" sz="1700" b="1" i="0" u="none" strike="noStrike" dirty="0" smtClean="0">
                          <a:solidFill>
                            <a:schemeClr val="tx1"/>
                          </a:solidFill>
                          <a:effectLst/>
                          <a:latin typeface="Arial Narrow" panose="020B0606020202030204" pitchFamily="34" charset="0"/>
                        </a:rPr>
                        <a:t>(факт)</a:t>
                      </a:r>
                      <a:endParaRPr lang="ru-RU" sz="1700" b="1" i="0" u="none" strike="noStrike" dirty="0">
                        <a:solidFill>
                          <a:schemeClr val="tx1"/>
                        </a:solidFill>
                        <a:effectLst/>
                        <a:latin typeface="Arial Narrow" panose="020B0606020202030204" pitchFamily="34" charset="0"/>
                      </a:endParaRPr>
                    </a:p>
                  </a:txBody>
                  <a:tcPr marL="9844" marR="9844" marT="9844" marB="0" anchor="ctr">
                    <a:solidFill>
                      <a:schemeClr val="bg2"/>
                    </a:solidFill>
                  </a:tcPr>
                </a:tc>
                <a:tc>
                  <a:txBody>
                    <a:bodyPr/>
                    <a:lstStyle/>
                    <a:p>
                      <a:pPr algn="ctr" fontAlgn="ctr"/>
                      <a:r>
                        <a:rPr lang="ru-RU" sz="1700" b="1" u="none" strike="noStrike" dirty="0" smtClean="0">
                          <a:solidFill>
                            <a:schemeClr val="tx1"/>
                          </a:solidFill>
                          <a:effectLst/>
                          <a:latin typeface="Arial Narrow" panose="020B0606020202030204" pitchFamily="34" charset="0"/>
                        </a:rPr>
                        <a:t>По состоянию на 31.12.2017  </a:t>
                      </a:r>
                    </a:p>
                    <a:p>
                      <a:pPr algn="ctr" fontAlgn="ctr"/>
                      <a:r>
                        <a:rPr lang="ru-RU" sz="1700" b="1" i="0" u="none" strike="noStrike" dirty="0" smtClean="0">
                          <a:solidFill>
                            <a:schemeClr val="tx1"/>
                          </a:solidFill>
                          <a:effectLst/>
                          <a:latin typeface="Arial Narrow" panose="020B0606020202030204" pitchFamily="34" charset="0"/>
                        </a:rPr>
                        <a:t>(план)</a:t>
                      </a:r>
                      <a:endParaRPr lang="ru-RU" sz="1700" b="1" i="0" u="none" strike="noStrike" dirty="0">
                        <a:solidFill>
                          <a:schemeClr val="tx1"/>
                        </a:solidFill>
                        <a:effectLst/>
                        <a:latin typeface="Arial Narrow" panose="020B0606020202030204" pitchFamily="34" charset="0"/>
                      </a:endParaRPr>
                    </a:p>
                  </a:txBody>
                  <a:tcPr marL="9844" marR="9844" marT="9844" marB="0" anchor="ctr">
                    <a:solidFill>
                      <a:schemeClr val="bg2"/>
                    </a:solidFill>
                  </a:tcPr>
                </a:tc>
                <a:extLst>
                  <a:ext uri="{0D108BD9-81ED-4DB2-BD59-A6C34878D82A}">
                    <a16:rowId xmlns:a16="http://schemas.microsoft.com/office/drawing/2014/main" val="1457610839"/>
                  </a:ext>
                </a:extLst>
              </a:tr>
              <a:tr h="192654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700" b="1" dirty="0" smtClean="0">
                          <a:solidFill>
                            <a:schemeClr val="bg1"/>
                          </a:solidFill>
                          <a:latin typeface="Arial Narrow" panose="020B0606020202030204" pitchFamily="34" charset="0"/>
                        </a:rPr>
                        <a:t>Количество субъектов МСП, воспользовавшихся</a:t>
                      </a:r>
                      <a:r>
                        <a:rPr lang="ru-RU" sz="1700" b="1" baseline="0" dirty="0" smtClean="0">
                          <a:solidFill>
                            <a:schemeClr val="bg1"/>
                          </a:solidFill>
                          <a:latin typeface="Arial Narrow" panose="020B0606020202030204" pitchFamily="34" charset="0"/>
                        </a:rPr>
                        <a:t> Порталом </a:t>
                      </a:r>
                      <a:r>
                        <a:rPr lang="ru-RU" sz="1700" b="1" dirty="0" smtClean="0">
                          <a:solidFill>
                            <a:schemeClr val="bg1"/>
                          </a:solidFill>
                          <a:latin typeface="Arial Narrow" panose="020B0606020202030204" pitchFamily="34" charset="0"/>
                        </a:rPr>
                        <a:t>Бизнес -навигатора МСП для открытия или расширения своего бизнеса </a:t>
                      </a:r>
                      <a:r>
                        <a:rPr lang="ru-RU" sz="1700" b="1" u="none" strike="noStrike" dirty="0" smtClean="0">
                          <a:solidFill>
                            <a:schemeClr val="bg1"/>
                          </a:solidFill>
                          <a:effectLst/>
                          <a:latin typeface="Arial Narrow" panose="020B0606020202030204" pitchFamily="34" charset="0"/>
                        </a:rPr>
                        <a:t> </a:t>
                      </a:r>
                      <a:endParaRPr lang="ru-RU" sz="1700" b="1" i="0" u="none" strike="noStrike" dirty="0" smtClean="0">
                        <a:solidFill>
                          <a:schemeClr val="bg1"/>
                        </a:solidFill>
                        <a:effectLst/>
                        <a:latin typeface="Arial Narrow" panose="020B0606020202030204" pitchFamily="34" charset="0"/>
                      </a:endParaRPr>
                    </a:p>
                    <a:p>
                      <a:pPr algn="l" fontAlgn="ctr"/>
                      <a:endParaRPr lang="ru-RU" sz="1700" b="1" i="0" u="none" strike="noStrike" dirty="0">
                        <a:solidFill>
                          <a:schemeClr val="bg1"/>
                        </a:solidFill>
                        <a:effectLst/>
                        <a:latin typeface="Arial Narrow" panose="020B0606020202030204" pitchFamily="34" charset="0"/>
                      </a:endParaRPr>
                    </a:p>
                  </a:txBody>
                  <a:tcPr marL="9844" marR="9844" marT="9844" marB="0" anchor="ctr">
                    <a:solidFill>
                      <a:schemeClr val="accent1">
                        <a:lumMod val="5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700" b="1" u="none" strike="noStrike" dirty="0" smtClean="0">
                          <a:solidFill>
                            <a:schemeClr val="bg1"/>
                          </a:solidFill>
                          <a:effectLst/>
                          <a:latin typeface="Arial Narrow" panose="020B0606020202030204" pitchFamily="34" charset="0"/>
                        </a:rPr>
                        <a:t>48793</a:t>
                      </a:r>
                      <a:endParaRPr lang="ru-RU" sz="1700" b="1" i="0" u="none" strike="noStrike" dirty="0" smtClean="0">
                        <a:solidFill>
                          <a:schemeClr val="bg1"/>
                        </a:solidFill>
                        <a:effectLst/>
                        <a:latin typeface="Arial Narrow" panose="020B0606020202030204" pitchFamily="34" charset="0"/>
                      </a:endParaRPr>
                    </a:p>
                    <a:p>
                      <a:pPr algn="ctr" fontAlgn="ctr"/>
                      <a:endParaRPr lang="ru-RU" sz="1700" b="1" i="0" u="none" strike="noStrike" dirty="0">
                        <a:solidFill>
                          <a:schemeClr val="bg1"/>
                        </a:solidFill>
                        <a:effectLst/>
                        <a:latin typeface="Arial Narrow" panose="020B0606020202030204" pitchFamily="34" charset="0"/>
                      </a:endParaRPr>
                    </a:p>
                  </a:txBody>
                  <a:tcPr marL="9844" marR="9844" marT="9844" marB="0" anchor="ctr">
                    <a:solidFill>
                      <a:schemeClr val="accent1">
                        <a:lumMod val="5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700" b="1" u="none" strike="noStrike" dirty="0" smtClean="0">
                          <a:solidFill>
                            <a:schemeClr val="bg1"/>
                          </a:solidFill>
                          <a:effectLst/>
                          <a:latin typeface="Arial Narrow" panose="020B0606020202030204" pitchFamily="34" charset="0"/>
                        </a:rPr>
                        <a:t>120 000</a:t>
                      </a:r>
                      <a:endParaRPr lang="ru-RU" sz="1700" b="1" i="0" u="none" strike="noStrike" dirty="0" smtClean="0">
                        <a:solidFill>
                          <a:schemeClr val="bg1"/>
                        </a:solidFill>
                        <a:effectLst/>
                        <a:latin typeface="Arial Narrow" panose="020B0606020202030204" pitchFamily="34" charset="0"/>
                      </a:endParaRPr>
                    </a:p>
                    <a:p>
                      <a:pPr algn="ctr" fontAlgn="ctr"/>
                      <a:endParaRPr lang="ru-RU" sz="1700" b="1" i="0" u="none" strike="noStrike" dirty="0">
                        <a:solidFill>
                          <a:schemeClr val="bg1"/>
                        </a:solidFill>
                        <a:effectLst/>
                        <a:latin typeface="Arial Narrow" panose="020B0606020202030204" pitchFamily="34" charset="0"/>
                      </a:endParaRPr>
                    </a:p>
                  </a:txBody>
                  <a:tcPr marL="9844" marR="9844" marT="9844" marB="0" anchor="ctr">
                    <a:solidFill>
                      <a:schemeClr val="accent1">
                        <a:lumMod val="50000"/>
                      </a:schemeClr>
                    </a:solidFill>
                  </a:tcPr>
                </a:tc>
                <a:extLst>
                  <a:ext uri="{0D108BD9-81ED-4DB2-BD59-A6C34878D82A}">
                    <a16:rowId xmlns:a16="http://schemas.microsoft.com/office/drawing/2014/main" val="156709167"/>
                  </a:ext>
                </a:extLst>
              </a:tr>
            </a:tbl>
          </a:graphicData>
        </a:graphic>
      </p:graphicFrame>
      <p:sp>
        <p:nvSpPr>
          <p:cNvPr id="4" name="TextBox 3"/>
          <p:cNvSpPr txBox="1"/>
          <p:nvPr/>
        </p:nvSpPr>
        <p:spPr>
          <a:xfrm>
            <a:off x="11928764" y="8125691"/>
            <a:ext cx="415636" cy="276999"/>
          </a:xfrm>
          <a:prstGeom prst="rect">
            <a:avLst/>
          </a:prstGeom>
          <a:noFill/>
        </p:spPr>
        <p:txBody>
          <a:bodyPr wrap="square" rtlCol="0">
            <a:spAutoFit/>
          </a:bodyPr>
          <a:lstStyle/>
          <a:p>
            <a:r>
              <a:rPr lang="ru-RU" sz="1200" dirty="0" smtClean="0">
                <a:latin typeface="Arial Narrow" panose="020B0606020202030204" pitchFamily="34" charset="0"/>
              </a:rPr>
              <a:t>9</a:t>
            </a:r>
            <a:endParaRPr lang="ru-RU" sz="1200" dirty="0">
              <a:latin typeface="Arial Narrow" panose="020B0606020202030204" pitchFamily="34" charset="0"/>
            </a:endParaRPr>
          </a:p>
        </p:txBody>
      </p:sp>
    </p:spTree>
    <p:extLst>
      <p:ext uri="{BB962C8B-B14F-4D97-AF65-F5344CB8AC3E}">
        <p14:creationId xmlns:p14="http://schemas.microsoft.com/office/powerpoint/2010/main" val="18083230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IGYHlccoiEW5S.p6EF1QC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IGYHlccoiEW5S.p6EF1QC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IGYHlccoiEW5S.p6EF1QCA"/>
</p:tagLst>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23165</TotalTime>
  <Words>2779</Words>
  <Application>Microsoft Office PowerPoint</Application>
  <PresentationFormat>Произвольный</PresentationFormat>
  <Paragraphs>455</Paragraphs>
  <Slides>13</Slides>
  <Notes>8</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13</vt:i4>
      </vt:variant>
    </vt:vector>
  </HeadingPairs>
  <TitlesOfParts>
    <vt:vector size="21" baseType="lpstr">
      <vt:lpstr>Arial</vt:lpstr>
      <vt:lpstr>Arial Narrow</vt:lpstr>
      <vt:lpstr>Calibri</vt:lpstr>
      <vt:lpstr>Calibri Light</vt:lpstr>
      <vt:lpstr>Tahoma</vt:lpstr>
      <vt:lpstr>Times New Roman</vt:lpstr>
      <vt:lpstr>Wingdings</vt:lpstr>
      <vt:lpstr>Тема Office</vt:lpstr>
      <vt:lpstr>Презентация PowerPoint</vt:lpstr>
      <vt:lpstr>О Корпорации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Спасокукоцкий А.А.</dc:creator>
  <cp:lastModifiedBy>Приемная Бравермана</cp:lastModifiedBy>
  <cp:revision>790</cp:revision>
  <cp:lastPrinted>2017-06-05T15:34:51Z</cp:lastPrinted>
  <dcterms:created xsi:type="dcterms:W3CDTF">2015-12-16T13:43:54Z</dcterms:created>
  <dcterms:modified xsi:type="dcterms:W3CDTF">2017-06-13T17:20:17Z</dcterms:modified>
</cp:coreProperties>
</file>